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2192000" cy="6858000"/>
  <p:notesSz cx="6858000" cy="9144000"/>
  <p:embeddedFontLst>
    <p:embeddedFont>
      <p:font typeface="Calibri" panose="020F0502020204030204" pitchFamily="34" charset="0"/>
      <p:regular r:id="rId38"/>
      <p:bold r:id="rId39"/>
      <p:italic r:id="rId40"/>
      <p:boldItalic r:id="rId41"/>
    </p:embeddedFont>
    <p:embeddedFont>
      <p:font typeface="Noto Sans Symbols" panose="020B0604020202020204" charset="0"/>
      <p:regular r:id="rId42"/>
      <p:bold r:id="rId43"/>
    </p:embeddedFont>
    <p:embeddedFont>
      <p:font typeface="Times" panose="02020603050405020304" pitchFamily="18" charset="0"/>
      <p:regular r:id="rId44"/>
      <p:bold r:id="rId45"/>
      <p:italic r:id="rId46"/>
      <p:boldItalic r:id="rId47"/>
    </p:embeddedFont>
    <p:embeddedFont>
      <p:font typeface="Cambria" panose="02040503050406030204" pitchFamily="18"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2" roundtripDataSignature="AMtx7mjTTOTTkH99UOzum1tr7FYyl6Yt1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8184D4-4B90-4983-853E-D0870128408B}">
  <a:tblStyle styleId="{A58184D4-4B90-4983-853E-D0870128408B}"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6"/>
              </a:solidFill>
              <a:prstDash val="solid"/>
              <a:round/>
              <a:headEnd type="none" w="sm" len="sm"/>
              <a:tailEnd type="none" w="sm" len="sm"/>
            </a:ln>
          </a:top>
          <a:bottom>
            <a:ln w="12700" cap="flat" cmpd="sng">
              <a:solidFill>
                <a:schemeClr val="accent6"/>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accent6">
              <a:alpha val="20000"/>
            </a:schemeClr>
          </a:solidFill>
        </a:fill>
      </a:tcStyle>
    </a:band1H>
    <a:band2H>
      <a:tcTxStyle/>
      <a:tcStyle>
        <a:tcBdr/>
      </a:tcStyle>
    </a:band2H>
    <a:band1V>
      <a:tcTxStyle/>
      <a:tcStyle>
        <a:tcBdr/>
        <a:fill>
          <a:solidFill>
            <a:schemeClr val="accent6">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chemeClr val="accent6"/>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chemeClr val="accent6"/>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E742E228-D4D9-4918-85E0-9F8151438CE7}"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74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36e2643ff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36e2643ff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g336e2643ff6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36e2643ff6_0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36e2643ff6_0_2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336e2643ff6_0_2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36e2643ff6_0_2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36e2643ff6_0_2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g336e2643ff6_0_2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36e2643ff6_0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36e2643ff6_0_2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g336e2643ff6_0_2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36e2643ff6_0_2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36e2643ff6_0_2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g336e2643ff6_0_2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36e2643ff6_0_3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36e2643ff6_0_3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336e2643ff6_0_37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33712a4e0dd_3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33712a4e0dd_3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g33712a4e0dd_3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311ed088bc_3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311ed088bc_3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g3311ed088bc_3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3712a4e0dd_3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3712a4e0dd_3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g33712a4e0dd_3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311ed088bc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311ed088bc_4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g3311ed088bc_4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3311ed088bc_5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3311ed088bc_5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g3311ed088bc_5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3311ed088bc_5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3311ed088bc_5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g3311ed088bc_5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311ed088bc_5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311ed088bc_5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g3311ed088bc_5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3311ed088bc_5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3311ed088bc_5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g3311ed088bc_5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311ed088bc_5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311ed088bc_5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3311ed088bc_5_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3311ed088bc_5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3311ed088bc_5_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g3311ed088bc_5_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311ed088bc_5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311ed088bc_5_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g3311ed088bc_5_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3712a4e0dd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33712a4e0dd_1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 name="Google Shape;435;g33712a4e0dd_1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3712a4e0dd_1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3712a4e0dd_1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g33712a4e0dd_1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33712a4e0dd_1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3712a4e0dd_1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g33712a4e0dd_1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33712a4e0dd_1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33712a4e0dd_1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g33712a4e0dd_1_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3712a4e0dd_1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3712a4e0dd_1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5" name="Google Shape;485;g33712a4e0dd_1_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3719eba15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3719eba151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g33719eba151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3719eba151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3719eba151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g33719eba151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3712a4e0dd_1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g33712a4e0dd_1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
        <p:cNvGrpSpPr/>
        <p:nvPr/>
      </p:nvGrpSpPr>
      <p:grpSpPr>
        <a:xfrm>
          <a:off x="0" y="0"/>
          <a:ext cx="0" cy="0"/>
          <a:chOff x="0" y="0"/>
          <a:chExt cx="0" cy="0"/>
        </a:xfrm>
      </p:grpSpPr>
      <p:sp>
        <p:nvSpPr>
          <p:cNvPr id="15" name="Google Shape;1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3" name="Google Shape;73;p2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4" name="Google Shape;7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5" name="Google Shape;7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2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9" name="Google Shape;79;p2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0" name="Google Shape;8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1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1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3" name="Google Shape;33;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8" name="Google Shape;38;p1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1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1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5" name="Google Shape;45;p1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1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1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1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4" name="Google Shape;5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9" name="Google Shape;59;p1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0" name="Google Shape;60;p1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1" name="Google Shape;6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6" name="Google Shape;66;p20"/>
          <p:cNvSpPr>
            <a:spLocks noGrp="1"/>
          </p:cNvSpPr>
          <p:nvPr>
            <p:ph type="pic" idx="2"/>
          </p:nvPr>
        </p:nvSpPr>
        <p:spPr>
          <a:xfrm>
            <a:off x="5183188" y="987425"/>
            <a:ext cx="6172200" cy="4873625"/>
          </a:xfrm>
          <a:prstGeom prst="rect">
            <a:avLst/>
          </a:prstGeom>
          <a:noFill/>
          <a:ln>
            <a:noFill/>
          </a:ln>
        </p:spPr>
      </p:sp>
      <p:sp>
        <p:nvSpPr>
          <p:cNvPr id="67" name="Google Shape;67;p2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8" name="Google Shape;6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9"/>
        <p:cNvGrpSpPr/>
        <p:nvPr/>
      </p:nvGrpSpPr>
      <p:grpSpPr>
        <a:xfrm>
          <a:off x="0" y="0"/>
          <a:ext cx="0" cy="0"/>
          <a:chOff x="0" y="0"/>
          <a:chExt cx="0" cy="0"/>
        </a:xfrm>
      </p:grpSpPr>
      <p:sp>
        <p:nvSpPr>
          <p:cNvPr id="10" name="Google Shape;10;p11"/>
          <p:cNvSpPr/>
          <p:nvPr/>
        </p:nvSpPr>
        <p:spPr>
          <a:xfrm>
            <a:off x="-1" y="0"/>
            <a:ext cx="10933611" cy="43107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 name="Google Shape;11;p11"/>
          <p:cNvPicPr preferRelativeResize="0"/>
          <p:nvPr/>
        </p:nvPicPr>
        <p:blipFill rotWithShape="1">
          <a:blip r:embed="rId13">
            <a:alphaModFix/>
          </a:blip>
          <a:srcRect/>
          <a:stretch/>
        </p:blipFill>
        <p:spPr>
          <a:xfrm>
            <a:off x="0" y="6412953"/>
            <a:ext cx="12192000" cy="445047"/>
          </a:xfrm>
          <a:prstGeom prst="rect">
            <a:avLst/>
          </a:prstGeom>
          <a:noFill/>
          <a:ln>
            <a:noFill/>
          </a:ln>
        </p:spPr>
      </p:pic>
      <p:pic>
        <p:nvPicPr>
          <p:cNvPr id="12" name="Google Shape;12;p11"/>
          <p:cNvPicPr preferRelativeResize="0"/>
          <p:nvPr/>
        </p:nvPicPr>
        <p:blipFill rotWithShape="1">
          <a:blip r:embed="rId14">
            <a:alphaModFix/>
          </a:blip>
          <a:srcRect l="10332" r="8397" b="21428"/>
          <a:stretch/>
        </p:blipFill>
        <p:spPr>
          <a:xfrm>
            <a:off x="10933610" y="-1"/>
            <a:ext cx="1258390" cy="1158673"/>
          </a:xfrm>
          <a:prstGeom prst="rect">
            <a:avLst/>
          </a:prstGeom>
          <a:noFill/>
          <a:ln>
            <a:noFill/>
          </a:ln>
        </p:spPr>
      </p:pic>
      <p:sp>
        <p:nvSpPr>
          <p:cNvPr id="13" name="Google Shape;13;p11"/>
          <p:cNvSpPr txBox="1"/>
          <p:nvPr/>
        </p:nvSpPr>
        <p:spPr>
          <a:xfrm>
            <a:off x="104502" y="6450810"/>
            <a:ext cx="45328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1" u="none" strike="noStrike" cap="none">
                <a:solidFill>
                  <a:schemeClr val="dk1"/>
                </a:solidFill>
                <a:latin typeface="Times New Roman"/>
                <a:ea typeface="Times New Roman"/>
                <a:cs typeface="Times New Roman"/>
                <a:sym typeface="Times New Roman"/>
              </a:rPr>
              <a:t>Geohazard Science and Engineering (CE594 )</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1</a:t>
            </a:fld>
            <a:endParaRPr/>
          </a:p>
        </p:txBody>
      </p:sp>
      <p:sp>
        <p:nvSpPr>
          <p:cNvPr id="88" name="Google Shape;88;p1"/>
          <p:cNvSpPr txBox="1"/>
          <p:nvPr/>
        </p:nvSpPr>
        <p:spPr>
          <a:xfrm>
            <a:off x="1583275" y="647400"/>
            <a:ext cx="9235800" cy="61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400" b="1">
                <a:solidFill>
                  <a:srgbClr val="38761D"/>
                </a:solidFill>
                <a:latin typeface="Calibri"/>
                <a:ea typeface="Calibri"/>
                <a:cs typeface="Calibri"/>
                <a:sym typeface="Calibri"/>
              </a:rPr>
              <a:t>A Review on Landslide Susceptibility Studies</a:t>
            </a:r>
            <a:endParaRPr sz="3000" b="1">
              <a:solidFill>
                <a:srgbClr val="38761D"/>
              </a:solidFill>
            </a:endParaRPr>
          </a:p>
        </p:txBody>
      </p:sp>
      <p:pic>
        <p:nvPicPr>
          <p:cNvPr id="89" name="Google Shape;89;p1"/>
          <p:cNvPicPr preferRelativeResize="0"/>
          <p:nvPr/>
        </p:nvPicPr>
        <p:blipFill rotWithShape="1">
          <a:blip r:embed="rId3">
            <a:alphaModFix/>
          </a:blip>
          <a:srcRect l="9048" r="9047" b="15375"/>
          <a:stretch/>
        </p:blipFill>
        <p:spPr>
          <a:xfrm>
            <a:off x="4808052" y="1432179"/>
            <a:ext cx="2069432" cy="2036345"/>
          </a:xfrm>
          <a:prstGeom prst="rect">
            <a:avLst/>
          </a:prstGeom>
          <a:noFill/>
          <a:ln>
            <a:noFill/>
          </a:ln>
        </p:spPr>
      </p:pic>
      <p:sp>
        <p:nvSpPr>
          <p:cNvPr id="90" name="Google Shape;90;p1"/>
          <p:cNvSpPr txBox="1"/>
          <p:nvPr/>
        </p:nvSpPr>
        <p:spPr>
          <a:xfrm>
            <a:off x="3023788" y="3548597"/>
            <a:ext cx="5786400" cy="163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Times New Roman"/>
                <a:ea typeface="Times New Roman"/>
                <a:cs typeface="Times New Roman"/>
                <a:sym typeface="Times New Roman"/>
              </a:rPr>
              <a:t>Department of Civil Engineering</a:t>
            </a:r>
            <a:endParaRPr/>
          </a:p>
          <a:p>
            <a:pPr marL="0" marR="0" lvl="0" indent="0" algn="ctr" rtl="0">
              <a:spcBef>
                <a:spcPts val="0"/>
              </a:spcBef>
              <a:spcAft>
                <a:spcPts val="0"/>
              </a:spcAft>
              <a:buNone/>
            </a:pPr>
            <a:r>
              <a:rPr lang="en-US" sz="2000">
                <a:solidFill>
                  <a:schemeClr val="dk1"/>
                </a:solidFill>
                <a:latin typeface="Times New Roman"/>
                <a:ea typeface="Times New Roman"/>
                <a:cs typeface="Times New Roman"/>
                <a:sym typeface="Times New Roman"/>
              </a:rPr>
              <a:t>Indian Institute of Technology Guwahati</a:t>
            </a:r>
            <a:endParaRPr/>
          </a:p>
          <a:p>
            <a:pPr marL="0" marR="0" lvl="0" indent="0" algn="ctr" rtl="0">
              <a:spcBef>
                <a:spcPts val="0"/>
              </a:spcBef>
              <a:spcAft>
                <a:spcPts val="0"/>
              </a:spcAft>
              <a:buNone/>
            </a:pPr>
            <a:r>
              <a:rPr lang="en-US" sz="2000">
                <a:solidFill>
                  <a:schemeClr val="dk1"/>
                </a:solidFill>
                <a:latin typeface="Times New Roman"/>
                <a:ea typeface="Times New Roman"/>
                <a:cs typeface="Times New Roman"/>
                <a:sym typeface="Times New Roman"/>
              </a:rPr>
              <a:t>Assam, India - 781039  </a:t>
            </a:r>
            <a:endParaRPr/>
          </a:p>
          <a:p>
            <a:pPr marL="0" marR="0" lvl="0" indent="0" algn="ctr" rtl="0">
              <a:spcBef>
                <a:spcPts val="0"/>
              </a:spcBef>
              <a:spcAft>
                <a:spcPts val="0"/>
              </a:spcAft>
              <a:buNone/>
            </a:pPr>
            <a:r>
              <a:rPr lang="en-US" sz="2000">
                <a:solidFill>
                  <a:schemeClr val="dk1"/>
                </a:solidFill>
                <a:latin typeface="Times New Roman"/>
                <a:ea typeface="Times New Roman"/>
                <a:cs typeface="Times New Roman"/>
                <a:sym typeface="Times New Roman"/>
              </a:rPr>
              <a:t>Course Instructor  Dr. Rishikesh Bharti</a:t>
            </a:r>
            <a:endParaRPr/>
          </a:p>
          <a:p>
            <a:pPr marL="0" marR="0" lvl="0" indent="0" algn="ctr" rtl="0">
              <a:spcBef>
                <a:spcPts val="0"/>
              </a:spcBef>
              <a:spcAft>
                <a:spcPts val="0"/>
              </a:spcAft>
              <a:buNone/>
            </a:pPr>
            <a:r>
              <a:rPr lang="en-US" sz="2000">
                <a:solidFill>
                  <a:schemeClr val="dk1"/>
                </a:solidFill>
                <a:latin typeface="Times New Roman"/>
                <a:ea typeface="Times New Roman"/>
                <a:cs typeface="Times New Roman"/>
                <a:sym typeface="Times New Roman"/>
              </a:rPr>
              <a:t>Associate Professor, Dept of Civil Engineering</a:t>
            </a:r>
            <a:endParaRPr/>
          </a:p>
        </p:txBody>
      </p:sp>
      <p:sp>
        <p:nvSpPr>
          <p:cNvPr id="91" name="Google Shape;91;p1"/>
          <p:cNvSpPr txBox="1"/>
          <p:nvPr/>
        </p:nvSpPr>
        <p:spPr>
          <a:xfrm>
            <a:off x="181855" y="5180297"/>
            <a:ext cx="3479700" cy="8617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Times New Roman"/>
                <a:ea typeface="Times New Roman"/>
                <a:cs typeface="Times New Roman"/>
                <a:sym typeface="Times New Roman"/>
              </a:rPr>
              <a:t>Presented by,</a:t>
            </a:r>
            <a:endParaRPr sz="1800" b="1"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600" dirty="0">
                <a:solidFill>
                  <a:schemeClr val="dk1"/>
                </a:solidFill>
                <a:latin typeface="Times New Roman"/>
                <a:ea typeface="Times New Roman"/>
                <a:cs typeface="Times New Roman"/>
                <a:sym typeface="Times New Roman"/>
              </a:rPr>
              <a:t>ALTMASH (244104002)</a:t>
            </a:r>
            <a:endParaRPr dirty="0"/>
          </a:p>
          <a:p>
            <a:pPr marL="0" marR="0" lvl="0" indent="0" algn="l" rtl="0">
              <a:spcBef>
                <a:spcPts val="0"/>
              </a:spcBef>
              <a:spcAft>
                <a:spcPts val="0"/>
              </a:spcAft>
              <a:buNone/>
            </a:pPr>
            <a:endParaRPr dirty="0"/>
          </a:p>
        </p:txBody>
      </p:sp>
      <p:sp>
        <p:nvSpPr>
          <p:cNvPr id="92" name="Google Shape;92;p1"/>
          <p:cNvSpPr txBox="1"/>
          <p:nvPr/>
        </p:nvSpPr>
        <p:spPr>
          <a:xfrm>
            <a:off x="5449325" y="6391425"/>
            <a:ext cx="45054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ROCK MECHANICS</a:t>
            </a:r>
            <a:endParaRPr/>
          </a:p>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10</a:t>
            </a:fld>
            <a:endParaRPr/>
          </a:p>
        </p:txBody>
      </p:sp>
      <p:pic>
        <p:nvPicPr>
          <p:cNvPr id="175" name="Google Shape;175;p8"/>
          <p:cNvPicPr preferRelativeResize="0"/>
          <p:nvPr/>
        </p:nvPicPr>
        <p:blipFill rotWithShape="1">
          <a:blip r:embed="rId3">
            <a:alphaModFix/>
          </a:blip>
          <a:srcRect/>
          <a:stretch/>
        </p:blipFill>
        <p:spPr>
          <a:xfrm>
            <a:off x="916350" y="742175"/>
            <a:ext cx="3696025" cy="5307900"/>
          </a:xfrm>
          <a:prstGeom prst="rect">
            <a:avLst/>
          </a:prstGeom>
          <a:noFill/>
          <a:ln>
            <a:noFill/>
          </a:ln>
        </p:spPr>
      </p:pic>
      <p:sp>
        <p:nvSpPr>
          <p:cNvPr id="176" name="Google Shape;176;p8"/>
          <p:cNvSpPr txBox="1"/>
          <p:nvPr/>
        </p:nvSpPr>
        <p:spPr>
          <a:xfrm>
            <a:off x="4917875" y="5712375"/>
            <a:ext cx="5277600" cy="630900"/>
          </a:xfrm>
          <a:prstGeom prst="rect">
            <a:avLst/>
          </a:prstGeom>
          <a:noFill/>
          <a:ln>
            <a:noFill/>
          </a:ln>
        </p:spPr>
        <p:txBody>
          <a:bodyPr spcFirstLastPara="1" wrap="square" lIns="91425" tIns="45700" rIns="91425" bIns="45700" anchor="t" anchorCtr="0">
            <a:spAutoFit/>
          </a:bodyPr>
          <a:lstStyle/>
          <a:p>
            <a:pPr marL="228600" marR="0" lvl="0" indent="0" algn="ctr" rtl="0">
              <a:lnSpc>
                <a:spcPct val="150000"/>
              </a:lnSpc>
              <a:spcBef>
                <a:spcPts val="0"/>
              </a:spcBef>
              <a:spcAft>
                <a:spcPts val="0"/>
              </a:spcAft>
              <a:buNone/>
            </a:pPr>
            <a:r>
              <a:rPr lang="en-US">
                <a:latin typeface="Times New Roman"/>
                <a:ea typeface="Times New Roman"/>
                <a:cs typeface="Times New Roman"/>
                <a:sym typeface="Times New Roman"/>
              </a:rPr>
              <a:t>Fig 2.2 </a:t>
            </a:r>
            <a:r>
              <a:rPr lang="en-US">
                <a:solidFill>
                  <a:srgbClr val="000000"/>
                </a:solidFill>
                <a:latin typeface="Times New Roman"/>
                <a:ea typeface="Times New Roman"/>
                <a:cs typeface="Times New Roman"/>
                <a:sym typeface="Times New Roman"/>
              </a:rPr>
              <a:t>Study area and landslide location with hillshade map of Damrei Romel area, Cambodia (Lee and Sambath, 2006)</a:t>
            </a:r>
            <a:endParaRPr>
              <a:solidFill>
                <a:srgbClr val="000000"/>
              </a:solidFill>
              <a:latin typeface="Cambria"/>
              <a:ea typeface="Cambria"/>
              <a:cs typeface="Cambria"/>
              <a:sym typeface="Cambria"/>
            </a:endParaRPr>
          </a:p>
        </p:txBody>
      </p:sp>
      <p:sp>
        <p:nvSpPr>
          <p:cNvPr id="177" name="Google Shape;177;p8"/>
          <p:cNvSpPr txBox="1"/>
          <p:nvPr/>
        </p:nvSpPr>
        <p:spPr>
          <a:xfrm>
            <a:off x="5860475" y="919225"/>
            <a:ext cx="5277600" cy="4074300"/>
          </a:xfrm>
          <a:prstGeom prst="rect">
            <a:avLst/>
          </a:prstGeom>
          <a:noFill/>
          <a:ln>
            <a:noFill/>
          </a:ln>
        </p:spPr>
        <p:txBody>
          <a:bodyPr spcFirstLastPara="1" wrap="square" lIns="91425" tIns="91425" rIns="91425" bIns="91425" anchor="t" anchorCtr="0">
            <a:noAutofit/>
          </a:bodyPr>
          <a:lstStyle/>
          <a:p>
            <a:pPr marL="457200" lvl="0" indent="-355600" algn="just"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Located at High-altitude.</a:t>
            </a:r>
            <a:endParaRPr sz="2000">
              <a:latin typeface="Times New Roman"/>
              <a:ea typeface="Times New Roman"/>
              <a:cs typeface="Times New Roman"/>
              <a:sym typeface="Times New Roman"/>
            </a:endParaRPr>
          </a:p>
          <a:p>
            <a:pPr marL="457200" lvl="0" indent="-355600" algn="just"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Gross lithology mainly Sandstone and weathered Dacite.</a:t>
            </a:r>
            <a:endParaRPr sz="2000">
              <a:latin typeface="Times New Roman"/>
              <a:ea typeface="Times New Roman"/>
              <a:cs typeface="Times New Roman"/>
              <a:sym typeface="Times New Roman"/>
            </a:endParaRPr>
          </a:p>
          <a:p>
            <a:pPr marL="457200" lvl="0" indent="-355600" algn="just"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Originally forested, now covered with bushes due to deforestation.</a:t>
            </a:r>
            <a:endParaRPr sz="2000">
              <a:latin typeface="Times New Roman"/>
              <a:ea typeface="Times New Roman"/>
              <a:cs typeface="Times New Roman"/>
              <a:sym typeface="Times New Roman"/>
            </a:endParaRPr>
          </a:p>
          <a:p>
            <a:pPr marL="457200" lvl="0" indent="-355600" algn="just"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Land cover map from Landsat TM (30 m resolution).</a:t>
            </a:r>
            <a:endParaRPr sz="2000">
              <a:latin typeface="Times New Roman"/>
              <a:ea typeface="Times New Roman"/>
              <a:cs typeface="Times New Roman"/>
              <a:sym typeface="Times New Roman"/>
            </a:endParaRPr>
          </a:p>
          <a:p>
            <a:pPr marL="457200" lvl="0" indent="-355600" algn="just"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GIS database: slope, aspect, curvature, drainage, lithology, lineament, land cover.</a:t>
            </a:r>
            <a:endParaRPr sz="2000">
              <a:latin typeface="Times New Roman"/>
              <a:ea typeface="Times New Roman"/>
              <a:cs typeface="Times New Roman"/>
              <a:sym typeface="Times New Roman"/>
            </a:endParaRPr>
          </a:p>
          <a:p>
            <a:pPr marL="457200" lvl="0" indent="-355600" algn="just"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Study area grid: 30 × 30 m cells.</a:t>
            </a:r>
            <a:endParaRPr sz="2000">
              <a:latin typeface="Times New Roman"/>
              <a:ea typeface="Times New Roman"/>
              <a:cs typeface="Times New Roman"/>
              <a:sym typeface="Times New Roman"/>
            </a:endParaRPr>
          </a:p>
          <a:p>
            <a:pPr marL="457200" lvl="0" indent="0" algn="just" rtl="0">
              <a:spcBef>
                <a:spcPts val="0"/>
              </a:spcBef>
              <a:spcAft>
                <a:spcPts val="0"/>
              </a:spcAft>
              <a:buNone/>
            </a:pP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11</a:t>
            </a:fld>
            <a:endParaRPr/>
          </a:p>
        </p:txBody>
      </p:sp>
      <p:pic>
        <p:nvPicPr>
          <p:cNvPr id="183" name="Google Shape;183;p9"/>
          <p:cNvPicPr preferRelativeResize="0"/>
          <p:nvPr/>
        </p:nvPicPr>
        <p:blipFill rotWithShape="1">
          <a:blip r:embed="rId3">
            <a:alphaModFix/>
          </a:blip>
          <a:srcRect/>
          <a:stretch/>
        </p:blipFill>
        <p:spPr>
          <a:xfrm>
            <a:off x="680125" y="484275"/>
            <a:ext cx="4602525" cy="5352750"/>
          </a:xfrm>
          <a:prstGeom prst="rect">
            <a:avLst/>
          </a:prstGeom>
          <a:noFill/>
          <a:ln>
            <a:noFill/>
          </a:ln>
        </p:spPr>
      </p:pic>
      <p:sp>
        <p:nvSpPr>
          <p:cNvPr id="184" name="Google Shape;184;p9"/>
          <p:cNvSpPr txBox="1"/>
          <p:nvPr/>
        </p:nvSpPr>
        <p:spPr>
          <a:xfrm>
            <a:off x="168588" y="5892500"/>
            <a:ext cx="5625600" cy="338700"/>
          </a:xfrm>
          <a:prstGeom prst="rect">
            <a:avLst/>
          </a:prstGeom>
          <a:noFill/>
          <a:ln>
            <a:noFill/>
          </a:ln>
        </p:spPr>
        <p:txBody>
          <a:bodyPr spcFirstLastPara="1" wrap="square" lIns="91425" tIns="45700" rIns="91425" bIns="45700" anchor="t" anchorCtr="0">
            <a:spAutoFit/>
          </a:bodyPr>
          <a:lstStyle/>
          <a:p>
            <a:pPr marL="228600" marR="0" lvl="0" indent="0" algn="ctr" rtl="0">
              <a:lnSpc>
                <a:spcPct val="150000"/>
              </a:lnSpc>
              <a:spcBef>
                <a:spcPts val="0"/>
              </a:spcBef>
              <a:spcAft>
                <a:spcPts val="0"/>
              </a:spcAft>
              <a:buNone/>
            </a:pPr>
            <a:r>
              <a:rPr lang="en-US" sz="1600">
                <a:latin typeface="Times New Roman"/>
                <a:ea typeface="Times New Roman"/>
                <a:cs typeface="Times New Roman"/>
                <a:sym typeface="Times New Roman"/>
              </a:rPr>
              <a:t>Fig </a:t>
            </a:r>
            <a:r>
              <a:rPr lang="en-US" sz="1600">
                <a:solidFill>
                  <a:srgbClr val="000000"/>
                </a:solidFill>
                <a:latin typeface="Times New Roman"/>
                <a:ea typeface="Times New Roman"/>
                <a:cs typeface="Times New Roman"/>
                <a:sym typeface="Times New Roman"/>
              </a:rPr>
              <a:t> </a:t>
            </a:r>
            <a:r>
              <a:rPr lang="en-US">
                <a:solidFill>
                  <a:srgbClr val="000000"/>
                </a:solidFill>
                <a:latin typeface="Times New Roman"/>
                <a:ea typeface="Times New Roman"/>
                <a:cs typeface="Times New Roman"/>
                <a:sym typeface="Times New Roman"/>
              </a:rPr>
              <a:t>2.3 Location map of </a:t>
            </a:r>
            <a:r>
              <a:rPr lang="en-US">
                <a:latin typeface="Times New Roman"/>
                <a:ea typeface="Times New Roman"/>
                <a:cs typeface="Times New Roman"/>
                <a:sym typeface="Times New Roman"/>
              </a:rPr>
              <a:t>Pithoragarh, Uttarakhand</a:t>
            </a:r>
            <a:r>
              <a:rPr lang="en-US">
                <a:solidFill>
                  <a:srgbClr val="000000"/>
                </a:solidFill>
                <a:latin typeface="Times New Roman"/>
                <a:ea typeface="Times New Roman"/>
                <a:cs typeface="Times New Roman"/>
                <a:sym typeface="Times New Roman"/>
              </a:rPr>
              <a:t> (Pham et.al</a:t>
            </a:r>
            <a:r>
              <a:rPr lang="en-US" sz="1600">
                <a:solidFill>
                  <a:srgbClr val="000000"/>
                </a:solidFill>
                <a:latin typeface="Times New Roman"/>
                <a:ea typeface="Times New Roman"/>
                <a:cs typeface="Times New Roman"/>
                <a:sym typeface="Times New Roman"/>
              </a:rPr>
              <a:t> </a:t>
            </a:r>
            <a:r>
              <a:rPr lang="en-US">
                <a:solidFill>
                  <a:srgbClr val="000000"/>
                </a:solidFill>
                <a:latin typeface="Times New Roman"/>
                <a:ea typeface="Times New Roman"/>
                <a:cs typeface="Times New Roman"/>
                <a:sym typeface="Times New Roman"/>
              </a:rPr>
              <a:t>2020)</a:t>
            </a:r>
            <a:endParaRPr sz="1000"/>
          </a:p>
        </p:txBody>
      </p:sp>
      <p:sp>
        <p:nvSpPr>
          <p:cNvPr id="185" name="Google Shape;185;p9"/>
          <p:cNvSpPr txBox="1"/>
          <p:nvPr/>
        </p:nvSpPr>
        <p:spPr>
          <a:xfrm>
            <a:off x="5932975" y="1383200"/>
            <a:ext cx="5727000" cy="4509300"/>
          </a:xfrm>
          <a:prstGeom prst="rect">
            <a:avLst/>
          </a:prstGeom>
          <a:noFill/>
          <a:ln>
            <a:noFill/>
          </a:ln>
        </p:spPr>
        <p:txBody>
          <a:bodyPr spcFirstLastPara="1" wrap="square" lIns="91425" tIns="91425" rIns="91425" bIns="91425" anchor="t" anchorCtr="0">
            <a:noAutofit/>
          </a:bodyPr>
          <a:lstStyle/>
          <a:p>
            <a:pPr marL="457200" lvl="0" indent="-355600" algn="just"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Structurally unstable, tectonically active Himalayan terrain.</a:t>
            </a:r>
            <a:endParaRPr sz="2000">
              <a:latin typeface="Times New Roman"/>
              <a:ea typeface="Times New Roman"/>
              <a:cs typeface="Times New Roman"/>
              <a:sym typeface="Times New Roman"/>
            </a:endParaRPr>
          </a:p>
          <a:p>
            <a:pPr marL="457200" lvl="0" indent="-355600" algn="just"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Indo-Eurasian plate collision causes earthquakes and landslides.</a:t>
            </a:r>
            <a:endParaRPr sz="2000">
              <a:latin typeface="Times New Roman"/>
              <a:ea typeface="Times New Roman"/>
              <a:cs typeface="Times New Roman"/>
              <a:sym typeface="Times New Roman"/>
            </a:endParaRPr>
          </a:p>
          <a:p>
            <a:pPr marL="457200" lvl="0" indent="-355600" algn="just"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2009 Kuity village landslide killed 43 people.</a:t>
            </a:r>
            <a:endParaRPr sz="2000">
              <a:latin typeface="Times New Roman"/>
              <a:ea typeface="Times New Roman"/>
              <a:cs typeface="Times New Roman"/>
              <a:sym typeface="Times New Roman"/>
            </a:endParaRPr>
          </a:p>
          <a:p>
            <a:pPr marL="457200" lvl="0" indent="-355600" algn="just"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Hilly terrain (elevation: 757–2713 m) with deep river valleys.</a:t>
            </a:r>
            <a:endParaRPr sz="2000">
              <a:latin typeface="Times New Roman"/>
              <a:ea typeface="Times New Roman"/>
              <a:cs typeface="Times New Roman"/>
              <a:sym typeface="Times New Roman"/>
            </a:endParaRPr>
          </a:p>
          <a:p>
            <a:pPr marL="457200" lvl="0" indent="-355600" algn="just"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Landslides occur on steep slopes, near roads, and river valleys.</a:t>
            </a:r>
            <a:endParaRPr sz="2000">
              <a:latin typeface="Times New Roman"/>
              <a:ea typeface="Times New Roman"/>
              <a:cs typeface="Times New Roman"/>
              <a:sym typeface="Times New Roman"/>
            </a:endParaRPr>
          </a:p>
          <a:p>
            <a:pPr marL="457200" lvl="0" indent="-355600" algn="just"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Geology: Folded and faulted metamorphic rocks (phyllite, schist, gneiss, quartzite).</a:t>
            </a:r>
            <a:endParaRPr sz="2000">
              <a:latin typeface="Times New Roman"/>
              <a:ea typeface="Times New Roman"/>
              <a:cs typeface="Times New Roman"/>
              <a:sym typeface="Times New Roman"/>
            </a:endParaRPr>
          </a:p>
          <a:p>
            <a:pPr marL="457200" lvl="0" indent="-355600" algn="just"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Tectonically disturbed and highly landslide-prone.</a:t>
            </a:r>
            <a:endParaRPr sz="20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12</a:t>
            </a:fld>
            <a:endParaRPr/>
          </a:p>
        </p:txBody>
      </p:sp>
      <p:pic>
        <p:nvPicPr>
          <p:cNvPr id="191" name="Google Shape;191;p10"/>
          <p:cNvPicPr preferRelativeResize="0"/>
          <p:nvPr/>
        </p:nvPicPr>
        <p:blipFill rotWithShape="1">
          <a:blip r:embed="rId3">
            <a:alphaModFix/>
          </a:blip>
          <a:srcRect/>
          <a:stretch/>
        </p:blipFill>
        <p:spPr>
          <a:xfrm>
            <a:off x="722025" y="684464"/>
            <a:ext cx="5031350" cy="5210641"/>
          </a:xfrm>
          <a:prstGeom prst="rect">
            <a:avLst/>
          </a:prstGeom>
          <a:noFill/>
          <a:ln>
            <a:noFill/>
          </a:ln>
        </p:spPr>
      </p:pic>
      <p:sp>
        <p:nvSpPr>
          <p:cNvPr id="192" name="Google Shape;192;p10"/>
          <p:cNvSpPr txBox="1"/>
          <p:nvPr/>
        </p:nvSpPr>
        <p:spPr>
          <a:xfrm>
            <a:off x="3" y="5953089"/>
            <a:ext cx="6098400" cy="307800"/>
          </a:xfrm>
          <a:prstGeom prst="rect">
            <a:avLst/>
          </a:prstGeom>
          <a:noFill/>
          <a:ln>
            <a:noFill/>
          </a:ln>
        </p:spPr>
        <p:txBody>
          <a:bodyPr spcFirstLastPara="1" wrap="square" lIns="91425" tIns="45700" rIns="91425" bIns="45700" anchor="t" anchorCtr="0">
            <a:spAutoFit/>
          </a:bodyPr>
          <a:lstStyle/>
          <a:p>
            <a:pPr marL="6350" marR="0" lvl="0" indent="-6350" algn="ctr" rtl="0">
              <a:lnSpc>
                <a:spcPct val="150000"/>
              </a:lnSpc>
              <a:spcBef>
                <a:spcPts val="0"/>
              </a:spcBef>
              <a:spcAft>
                <a:spcPts val="0"/>
              </a:spcAft>
              <a:buNone/>
            </a:pPr>
            <a:r>
              <a:rPr lang="en-US">
                <a:latin typeface="Times New Roman"/>
                <a:ea typeface="Times New Roman"/>
                <a:cs typeface="Times New Roman"/>
                <a:sym typeface="Times New Roman"/>
              </a:rPr>
              <a:t>Fig 2.4 </a:t>
            </a:r>
            <a:r>
              <a:rPr lang="en-US">
                <a:solidFill>
                  <a:srgbClr val="000000"/>
                </a:solidFill>
                <a:latin typeface="Times New Roman"/>
                <a:ea typeface="Times New Roman"/>
                <a:cs typeface="Times New Roman"/>
                <a:sym typeface="Times New Roman"/>
              </a:rPr>
              <a:t>Landslide inventory of India (Sharma et.al 2023)</a:t>
            </a:r>
            <a:endParaRPr sz="1000"/>
          </a:p>
        </p:txBody>
      </p:sp>
      <p:sp>
        <p:nvSpPr>
          <p:cNvPr id="193" name="Google Shape;193;p10"/>
          <p:cNvSpPr txBox="1"/>
          <p:nvPr/>
        </p:nvSpPr>
        <p:spPr>
          <a:xfrm>
            <a:off x="6098400" y="1145650"/>
            <a:ext cx="5938500" cy="5210700"/>
          </a:xfrm>
          <a:prstGeom prst="rect">
            <a:avLst/>
          </a:prstGeom>
          <a:noFill/>
          <a:ln>
            <a:noFill/>
          </a:ln>
        </p:spPr>
        <p:txBody>
          <a:bodyPr spcFirstLastPara="1" wrap="square" lIns="91425" tIns="91425" rIns="91425" bIns="91425" anchor="t" anchorCtr="0">
            <a:noAutofit/>
          </a:bodyPr>
          <a:lstStyle/>
          <a:p>
            <a:pPr marL="457200" lvl="0" indent="-355600" algn="just"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India accounts for ~8% of global landslide fatalities (~847 deaths/year).</a:t>
            </a:r>
            <a:endParaRPr sz="2000">
              <a:latin typeface="Times New Roman"/>
              <a:ea typeface="Times New Roman"/>
              <a:cs typeface="Times New Roman"/>
              <a:sym typeface="Times New Roman"/>
            </a:endParaRPr>
          </a:p>
          <a:p>
            <a:pPr marL="457200" lvl="0" indent="-355600" algn="just"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Assam floods and landslides (2022) displaced 1.7 million people.</a:t>
            </a:r>
            <a:endParaRPr sz="2000">
              <a:latin typeface="Times New Roman"/>
              <a:ea typeface="Times New Roman"/>
              <a:cs typeface="Times New Roman"/>
              <a:sym typeface="Times New Roman"/>
            </a:endParaRPr>
          </a:p>
          <a:p>
            <a:pPr marL="457200" lvl="0" indent="-355600" algn="just"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Most landslides occur in NW &amp; NE Himalayas and Western Ghats.</a:t>
            </a:r>
            <a:endParaRPr sz="2000">
              <a:latin typeface="Times New Roman"/>
              <a:ea typeface="Times New Roman"/>
              <a:cs typeface="Times New Roman"/>
              <a:sym typeface="Times New Roman"/>
            </a:endParaRPr>
          </a:p>
          <a:p>
            <a:pPr marL="457200" lvl="0" indent="-355600" algn="just"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Himalayas: Rock Falls due to steep slopes, sedimentary rocks, and river erosion.</a:t>
            </a:r>
            <a:endParaRPr sz="2000">
              <a:latin typeface="Times New Roman"/>
              <a:ea typeface="Times New Roman"/>
              <a:cs typeface="Times New Roman"/>
              <a:sym typeface="Times New Roman"/>
            </a:endParaRPr>
          </a:p>
          <a:p>
            <a:pPr marL="457200" lvl="0" indent="-355600" algn="just"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Western Ghats: Mudslides due to basalt rocks, thick regolith, and heavy rainfall.</a:t>
            </a:r>
            <a:endParaRPr sz="2000">
              <a:latin typeface="Times New Roman"/>
              <a:ea typeface="Times New Roman"/>
              <a:cs typeface="Times New Roman"/>
              <a:sym typeface="Times New Roman"/>
            </a:endParaRPr>
          </a:p>
          <a:p>
            <a:pPr marL="457200" lvl="0" indent="-355600" algn="just"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Anthropogenic factors (urbanization, road construction) increase landslide risk.</a:t>
            </a:r>
            <a:endParaRPr sz="2000">
              <a:latin typeface="Times New Roman"/>
              <a:ea typeface="Times New Roman"/>
              <a:cs typeface="Times New Roman"/>
              <a:sym typeface="Times New Roman"/>
            </a:endParaRPr>
          </a:p>
          <a:p>
            <a:pPr marL="457200" lvl="0" indent="-355600" algn="just"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2013 Uttarakhand disaster led to the National Landslide Susceptibility Mapping (NLSM).</a:t>
            </a:r>
            <a:endParaRPr sz="20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336e2643ff6_0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13</a:t>
            </a:fld>
            <a:endParaRPr/>
          </a:p>
        </p:txBody>
      </p:sp>
      <p:sp>
        <p:nvSpPr>
          <p:cNvPr id="200" name="Google Shape;200;g336e2643ff6_0_0"/>
          <p:cNvSpPr txBox="1"/>
          <p:nvPr/>
        </p:nvSpPr>
        <p:spPr>
          <a:xfrm>
            <a:off x="104400" y="600250"/>
            <a:ext cx="8351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latin typeface="Times New Roman"/>
                <a:ea typeface="Times New Roman"/>
                <a:cs typeface="Times New Roman"/>
                <a:sym typeface="Times New Roman"/>
              </a:rPr>
              <a:t>3. Methodology</a:t>
            </a:r>
            <a:endParaRPr sz="2400" b="1">
              <a:latin typeface="Times New Roman"/>
              <a:ea typeface="Times New Roman"/>
              <a:cs typeface="Times New Roman"/>
              <a:sym typeface="Times New Roman"/>
            </a:endParaRPr>
          </a:p>
        </p:txBody>
      </p:sp>
      <p:sp>
        <p:nvSpPr>
          <p:cNvPr id="201" name="Google Shape;201;g336e2643ff6_0_0"/>
          <p:cNvSpPr txBox="1"/>
          <p:nvPr/>
        </p:nvSpPr>
        <p:spPr>
          <a:xfrm>
            <a:off x="220375" y="1180225"/>
            <a:ext cx="4219200" cy="4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Times New Roman"/>
                <a:ea typeface="Times New Roman"/>
                <a:cs typeface="Times New Roman"/>
                <a:sym typeface="Times New Roman"/>
              </a:rPr>
              <a:t>3.1 Lee and Sambath, 2006</a:t>
            </a:r>
            <a:endParaRPr sz="2400" b="1">
              <a:latin typeface="Times New Roman"/>
              <a:ea typeface="Times New Roman"/>
              <a:cs typeface="Times New Roman"/>
              <a:sym typeface="Times New Roman"/>
            </a:endParaRPr>
          </a:p>
        </p:txBody>
      </p:sp>
      <p:sp>
        <p:nvSpPr>
          <p:cNvPr id="202" name="Google Shape;202;g336e2643ff6_0_0"/>
          <p:cNvSpPr/>
          <p:nvPr/>
        </p:nvSpPr>
        <p:spPr>
          <a:xfrm>
            <a:off x="1322300" y="2383625"/>
            <a:ext cx="2218200" cy="942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Data Collection and Preparation</a:t>
            </a:r>
            <a:endParaRPr>
              <a:latin typeface="Times New Roman"/>
              <a:ea typeface="Times New Roman"/>
              <a:cs typeface="Times New Roman"/>
              <a:sym typeface="Times New Roman"/>
            </a:endParaRPr>
          </a:p>
        </p:txBody>
      </p:sp>
      <p:cxnSp>
        <p:nvCxnSpPr>
          <p:cNvPr id="203" name="Google Shape;203;g336e2643ff6_0_0"/>
          <p:cNvCxnSpPr>
            <a:stCxn id="202" idx="3"/>
          </p:cNvCxnSpPr>
          <p:nvPr/>
        </p:nvCxnSpPr>
        <p:spPr>
          <a:xfrm rot="10800000" flipH="1">
            <a:off x="3540500" y="2050025"/>
            <a:ext cx="884700" cy="8049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204" name="Google Shape;204;g336e2643ff6_0_0"/>
          <p:cNvSpPr/>
          <p:nvPr/>
        </p:nvSpPr>
        <p:spPr>
          <a:xfrm>
            <a:off x="4439575" y="1673125"/>
            <a:ext cx="2218200" cy="942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Aerial imagery and Field Surveys</a:t>
            </a:r>
            <a:endParaRPr>
              <a:latin typeface="Times New Roman"/>
              <a:ea typeface="Times New Roman"/>
              <a:cs typeface="Times New Roman"/>
              <a:sym typeface="Times New Roman"/>
            </a:endParaRPr>
          </a:p>
        </p:txBody>
      </p:sp>
      <p:cxnSp>
        <p:nvCxnSpPr>
          <p:cNvPr id="205" name="Google Shape;205;g336e2643ff6_0_0"/>
          <p:cNvCxnSpPr>
            <a:stCxn id="202" idx="3"/>
          </p:cNvCxnSpPr>
          <p:nvPr/>
        </p:nvCxnSpPr>
        <p:spPr>
          <a:xfrm>
            <a:off x="3540500" y="2854925"/>
            <a:ext cx="870000" cy="7176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206" name="Google Shape;206;g336e2643ff6_0_0"/>
          <p:cNvSpPr/>
          <p:nvPr/>
        </p:nvSpPr>
        <p:spPr>
          <a:xfrm>
            <a:off x="4439575" y="3134500"/>
            <a:ext cx="2218200" cy="942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GIS database (includes Topography, Geological and land cover data)</a:t>
            </a:r>
            <a:endParaRPr>
              <a:latin typeface="Times New Roman"/>
              <a:ea typeface="Times New Roman"/>
              <a:cs typeface="Times New Roman"/>
              <a:sym typeface="Times New Roman"/>
            </a:endParaRPr>
          </a:p>
        </p:txBody>
      </p:sp>
      <p:cxnSp>
        <p:nvCxnSpPr>
          <p:cNvPr id="207" name="Google Shape;207;g336e2643ff6_0_0"/>
          <p:cNvCxnSpPr>
            <a:stCxn id="204" idx="3"/>
          </p:cNvCxnSpPr>
          <p:nvPr/>
        </p:nvCxnSpPr>
        <p:spPr>
          <a:xfrm>
            <a:off x="6657775" y="2144425"/>
            <a:ext cx="1216200" cy="7005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08" name="Google Shape;208;g336e2643ff6_0_0"/>
          <p:cNvCxnSpPr>
            <a:stCxn id="206" idx="3"/>
          </p:cNvCxnSpPr>
          <p:nvPr/>
        </p:nvCxnSpPr>
        <p:spPr>
          <a:xfrm rot="10800000" flipH="1">
            <a:off x="6657775" y="2844700"/>
            <a:ext cx="1216200" cy="7611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209" name="Google Shape;209;g336e2643ff6_0_0"/>
          <p:cNvSpPr/>
          <p:nvPr/>
        </p:nvSpPr>
        <p:spPr>
          <a:xfrm>
            <a:off x="7873975" y="2383625"/>
            <a:ext cx="2218200" cy="942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Data Digitised and converted from vector to raster format</a:t>
            </a:r>
            <a:endParaRPr>
              <a:latin typeface="Times New Roman"/>
              <a:ea typeface="Times New Roman"/>
              <a:cs typeface="Times New Roman"/>
              <a:sym typeface="Times New Roman"/>
            </a:endParaRPr>
          </a:p>
        </p:txBody>
      </p:sp>
      <p:cxnSp>
        <p:nvCxnSpPr>
          <p:cNvPr id="210" name="Google Shape;210;g336e2643ff6_0_0"/>
          <p:cNvCxnSpPr>
            <a:stCxn id="209" idx="2"/>
          </p:cNvCxnSpPr>
          <p:nvPr/>
        </p:nvCxnSpPr>
        <p:spPr>
          <a:xfrm flipH="1">
            <a:off x="8974675" y="3326225"/>
            <a:ext cx="8400" cy="492300"/>
          </a:xfrm>
          <a:prstGeom prst="straightConnector1">
            <a:avLst/>
          </a:prstGeom>
          <a:noFill/>
          <a:ln w="9525" cap="flat" cmpd="sng">
            <a:solidFill>
              <a:schemeClr val="dk2"/>
            </a:solidFill>
            <a:prstDash val="solid"/>
            <a:round/>
            <a:headEnd type="none" w="med" len="med"/>
            <a:tailEnd type="none" w="med" len="med"/>
          </a:ln>
        </p:spPr>
      </p:cxnSp>
      <p:sp>
        <p:nvSpPr>
          <p:cNvPr id="211" name="Google Shape;211;g336e2643ff6_0_0"/>
          <p:cNvSpPr/>
          <p:nvPr/>
        </p:nvSpPr>
        <p:spPr>
          <a:xfrm>
            <a:off x="7869775" y="3835000"/>
            <a:ext cx="2218200" cy="2429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Key landslide influencing factors were derived from the Dataset such as - </a:t>
            </a:r>
            <a:endParaRPr>
              <a:latin typeface="Times New Roman"/>
              <a:ea typeface="Times New Roman"/>
              <a:cs typeface="Times New Roman"/>
              <a:sym typeface="Times New Roman"/>
            </a:endParaRPr>
          </a:p>
          <a:p>
            <a:pPr marL="0" lvl="0" indent="0" algn="ctr" rtl="0">
              <a:spcBef>
                <a:spcPts val="0"/>
              </a:spcBef>
              <a:spcAft>
                <a:spcPts val="0"/>
              </a:spcAft>
              <a:buNone/>
            </a:pPr>
            <a:r>
              <a:rPr lang="en-US">
                <a:latin typeface="Times New Roman"/>
                <a:ea typeface="Times New Roman"/>
                <a:cs typeface="Times New Roman"/>
                <a:sym typeface="Times New Roman"/>
              </a:rPr>
              <a:t>1. Slope, 2. Aspect, 3. Curvature,4. Lithology, 5. Lineament Distance</a:t>
            </a:r>
            <a:endParaRPr>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336e2643ff6_0_207"/>
          <p:cNvSpPr txBox="1">
            <a:spLocks noGrp="1"/>
          </p:cNvSpPr>
          <p:nvPr>
            <p:ph type="sldNum" idx="12"/>
          </p:nvPr>
        </p:nvSpPr>
        <p:spPr>
          <a:xfrm>
            <a:off x="8610600" y="6342925"/>
            <a:ext cx="2743200" cy="365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14</a:t>
            </a:fld>
            <a:endParaRPr/>
          </a:p>
        </p:txBody>
      </p:sp>
      <p:sp>
        <p:nvSpPr>
          <p:cNvPr id="218" name="Google Shape;218;g336e2643ff6_0_207"/>
          <p:cNvSpPr/>
          <p:nvPr/>
        </p:nvSpPr>
        <p:spPr>
          <a:xfrm>
            <a:off x="4978400" y="579975"/>
            <a:ext cx="3111600" cy="698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latin typeface="Times New Roman"/>
                <a:ea typeface="Times New Roman"/>
                <a:cs typeface="Times New Roman"/>
                <a:sym typeface="Times New Roman"/>
              </a:rPr>
              <a:t>Model Application</a:t>
            </a:r>
            <a:endParaRPr sz="2000">
              <a:latin typeface="Times New Roman"/>
              <a:ea typeface="Times New Roman"/>
              <a:cs typeface="Times New Roman"/>
              <a:sym typeface="Times New Roman"/>
            </a:endParaRPr>
          </a:p>
        </p:txBody>
      </p:sp>
      <p:cxnSp>
        <p:nvCxnSpPr>
          <p:cNvPr id="219" name="Google Shape;219;g336e2643ff6_0_207"/>
          <p:cNvCxnSpPr>
            <a:stCxn id="218" idx="1"/>
          </p:cNvCxnSpPr>
          <p:nvPr/>
        </p:nvCxnSpPr>
        <p:spPr>
          <a:xfrm flipH="1">
            <a:off x="3441800" y="929175"/>
            <a:ext cx="1536600" cy="10500"/>
          </a:xfrm>
          <a:prstGeom prst="straightConnector1">
            <a:avLst/>
          </a:prstGeom>
          <a:noFill/>
          <a:ln w="9525" cap="flat" cmpd="sng">
            <a:solidFill>
              <a:schemeClr val="dk2"/>
            </a:solidFill>
            <a:prstDash val="solid"/>
            <a:round/>
            <a:headEnd type="none" w="med" len="med"/>
            <a:tailEnd type="none" w="med" len="med"/>
          </a:ln>
        </p:spPr>
      </p:cxnSp>
      <p:cxnSp>
        <p:nvCxnSpPr>
          <p:cNvPr id="220" name="Google Shape;220;g336e2643ff6_0_207"/>
          <p:cNvCxnSpPr/>
          <p:nvPr/>
        </p:nvCxnSpPr>
        <p:spPr>
          <a:xfrm>
            <a:off x="3441800" y="960975"/>
            <a:ext cx="21300" cy="762000"/>
          </a:xfrm>
          <a:prstGeom prst="straightConnector1">
            <a:avLst/>
          </a:prstGeom>
          <a:noFill/>
          <a:ln w="9525" cap="flat" cmpd="sng">
            <a:solidFill>
              <a:schemeClr val="dk2"/>
            </a:solidFill>
            <a:prstDash val="solid"/>
            <a:round/>
            <a:headEnd type="none" w="med" len="med"/>
            <a:tailEnd type="none" w="med" len="med"/>
          </a:ln>
        </p:spPr>
      </p:cxnSp>
      <p:cxnSp>
        <p:nvCxnSpPr>
          <p:cNvPr id="221" name="Google Shape;221;g336e2643ff6_0_207"/>
          <p:cNvCxnSpPr/>
          <p:nvPr/>
        </p:nvCxnSpPr>
        <p:spPr>
          <a:xfrm flipH="1">
            <a:off x="8090000" y="929175"/>
            <a:ext cx="1536600" cy="10500"/>
          </a:xfrm>
          <a:prstGeom prst="straightConnector1">
            <a:avLst/>
          </a:prstGeom>
          <a:noFill/>
          <a:ln w="9525" cap="flat" cmpd="sng">
            <a:solidFill>
              <a:schemeClr val="dk2"/>
            </a:solidFill>
            <a:prstDash val="solid"/>
            <a:round/>
            <a:headEnd type="none" w="med" len="med"/>
            <a:tailEnd type="none" w="med" len="med"/>
          </a:ln>
        </p:spPr>
      </p:cxnSp>
      <p:cxnSp>
        <p:nvCxnSpPr>
          <p:cNvPr id="222" name="Google Shape;222;g336e2643ff6_0_207"/>
          <p:cNvCxnSpPr/>
          <p:nvPr/>
        </p:nvCxnSpPr>
        <p:spPr>
          <a:xfrm>
            <a:off x="9626600" y="960975"/>
            <a:ext cx="21300" cy="762000"/>
          </a:xfrm>
          <a:prstGeom prst="straightConnector1">
            <a:avLst/>
          </a:prstGeom>
          <a:noFill/>
          <a:ln w="9525" cap="flat" cmpd="sng">
            <a:solidFill>
              <a:schemeClr val="dk2"/>
            </a:solidFill>
            <a:prstDash val="solid"/>
            <a:round/>
            <a:headEnd type="none" w="med" len="med"/>
            <a:tailEnd type="none" w="med" len="med"/>
          </a:ln>
        </p:spPr>
      </p:cxnSp>
      <p:sp>
        <p:nvSpPr>
          <p:cNvPr id="223" name="Google Shape;223;g336e2643ff6_0_207"/>
          <p:cNvSpPr/>
          <p:nvPr/>
        </p:nvSpPr>
        <p:spPr>
          <a:xfrm>
            <a:off x="1896650" y="1744275"/>
            <a:ext cx="3111600" cy="698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Frequency Ratio Model</a:t>
            </a:r>
            <a:endParaRPr/>
          </a:p>
        </p:txBody>
      </p:sp>
      <p:sp>
        <p:nvSpPr>
          <p:cNvPr id="224" name="Google Shape;224;g336e2643ff6_0_207"/>
          <p:cNvSpPr/>
          <p:nvPr/>
        </p:nvSpPr>
        <p:spPr>
          <a:xfrm>
            <a:off x="8081450" y="1722975"/>
            <a:ext cx="3111600" cy="698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Logistic Regression Model</a:t>
            </a:r>
            <a:endParaRPr>
              <a:latin typeface="Times New Roman"/>
              <a:ea typeface="Times New Roman"/>
              <a:cs typeface="Times New Roman"/>
              <a:sym typeface="Times New Roman"/>
            </a:endParaRPr>
          </a:p>
        </p:txBody>
      </p:sp>
      <p:sp>
        <p:nvSpPr>
          <p:cNvPr id="225" name="Google Shape;225;g336e2643ff6_0_207"/>
          <p:cNvSpPr/>
          <p:nvPr/>
        </p:nvSpPr>
        <p:spPr>
          <a:xfrm>
            <a:off x="385225" y="2654300"/>
            <a:ext cx="5905500" cy="344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if FR &gt; 1 - represents strong correlation with landslide for the particular factor</a:t>
            </a:r>
            <a:endParaRPr>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US">
                <a:latin typeface="Times New Roman"/>
                <a:ea typeface="Times New Roman"/>
                <a:cs typeface="Times New Roman"/>
                <a:sym typeface="Times New Roman"/>
              </a:rPr>
              <a:t>if FR &lt; 1 - </a:t>
            </a:r>
            <a:r>
              <a:rPr lang="en-US">
                <a:solidFill>
                  <a:schemeClr val="dk1"/>
                </a:solidFill>
                <a:latin typeface="Times New Roman"/>
                <a:ea typeface="Times New Roman"/>
                <a:cs typeface="Times New Roman"/>
                <a:sym typeface="Times New Roman"/>
              </a:rPr>
              <a:t>represents strong correlation with landslide for the particular factor</a:t>
            </a:r>
            <a:endParaRPr>
              <a:solidFill>
                <a:schemeClr val="dk1"/>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endParaRPr>
              <a:solidFill>
                <a:schemeClr val="dk1"/>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US">
                <a:solidFill>
                  <a:schemeClr val="dk1"/>
                </a:solidFill>
                <a:latin typeface="Times New Roman"/>
                <a:ea typeface="Times New Roman"/>
                <a:cs typeface="Times New Roman"/>
                <a:sym typeface="Times New Roman"/>
              </a:rPr>
              <a:t>Landslide Susceptibility Index (LSI)</a:t>
            </a:r>
            <a:endParaRPr>
              <a:solidFill>
                <a:schemeClr val="dk1"/>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Higher LSI values represents Greater landslide susceptibility.</a:t>
            </a:r>
            <a:endParaRPr>
              <a:solidFill>
                <a:schemeClr val="dk1"/>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Lower LSI values represents Lower landslide susceptibility.</a:t>
            </a:r>
            <a:endParaRPr>
              <a:solidFill>
                <a:schemeClr val="dk1"/>
              </a:solidFill>
              <a:latin typeface="Times New Roman"/>
              <a:ea typeface="Times New Roman"/>
              <a:cs typeface="Times New Roman"/>
              <a:sym typeface="Times New Roman"/>
            </a:endParaRPr>
          </a:p>
        </p:txBody>
      </p:sp>
      <p:sp>
        <p:nvSpPr>
          <p:cNvPr id="226" name="Google Shape;226;g336e2643ff6_0_207"/>
          <p:cNvSpPr/>
          <p:nvPr/>
        </p:nvSpPr>
        <p:spPr>
          <a:xfrm>
            <a:off x="6684500" y="2726200"/>
            <a:ext cx="5190900" cy="337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lnSpc>
                <a:spcPct val="115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It works in binary classification.</a:t>
            </a:r>
            <a:endParaRPr>
              <a:solidFill>
                <a:schemeClr val="dk1"/>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Predicts the probability of landslide occurrence based on multiple independent variables (slope, land cover, geology, etc.).</a:t>
            </a:r>
            <a:endParaRPr>
              <a:solidFill>
                <a:schemeClr val="dk1"/>
              </a:solidFill>
              <a:latin typeface="Times New Roman"/>
              <a:ea typeface="Times New Roman"/>
              <a:cs typeface="Times New Roman"/>
              <a:sym typeface="Times New Roman"/>
            </a:endParaRPr>
          </a:p>
          <a:p>
            <a:pPr marL="457200" lvl="0" indent="-317500" algn="l" rtl="0">
              <a:lnSpc>
                <a:spcPct val="115000"/>
              </a:lnSpc>
              <a:spcBef>
                <a:spcPts val="0"/>
              </a:spcBef>
              <a:spcAft>
                <a:spcPts val="0"/>
              </a:spcAft>
              <a:buClr>
                <a:schemeClr val="dk1"/>
              </a:buClr>
              <a:buSzPts val="1400"/>
              <a:buFont typeface="Times New Roman"/>
              <a:buChar char="●"/>
            </a:pPr>
            <a:r>
              <a:rPr lang="en-US">
                <a:solidFill>
                  <a:schemeClr val="dk1"/>
                </a:solidFill>
                <a:latin typeface="Times New Roman"/>
                <a:ea typeface="Times New Roman"/>
                <a:cs typeface="Times New Roman"/>
                <a:sym typeface="Times New Roman"/>
              </a:rPr>
              <a:t>LRM analyzes all factors together to find the best-fitting equation that predicts landslides.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336e2643ff6_0_23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15</a:t>
            </a:fld>
            <a:endParaRPr/>
          </a:p>
        </p:txBody>
      </p:sp>
      <p:sp>
        <p:nvSpPr>
          <p:cNvPr id="233" name="Google Shape;233;g336e2643ff6_0_233"/>
          <p:cNvSpPr/>
          <p:nvPr/>
        </p:nvSpPr>
        <p:spPr>
          <a:xfrm>
            <a:off x="1223500" y="716375"/>
            <a:ext cx="3514800" cy="124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Times New Roman"/>
                <a:ea typeface="Times New Roman"/>
                <a:cs typeface="Times New Roman"/>
                <a:sym typeface="Times New Roman"/>
              </a:rPr>
              <a:t>Landslide susceptibility mapping</a:t>
            </a:r>
            <a:endParaRPr b="1">
              <a:latin typeface="Times New Roman"/>
              <a:ea typeface="Times New Roman"/>
              <a:cs typeface="Times New Roman"/>
              <a:sym typeface="Times New Roman"/>
            </a:endParaRPr>
          </a:p>
        </p:txBody>
      </p:sp>
      <p:sp>
        <p:nvSpPr>
          <p:cNvPr id="234" name="Google Shape;234;g336e2643ff6_0_233"/>
          <p:cNvSpPr/>
          <p:nvPr/>
        </p:nvSpPr>
        <p:spPr>
          <a:xfrm>
            <a:off x="7117725" y="716375"/>
            <a:ext cx="3514800" cy="124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dk1"/>
                </a:solidFill>
              </a:rPr>
              <a:t>Model Validation &amp; Testing</a:t>
            </a:r>
            <a:endParaRPr b="1">
              <a:solidFill>
                <a:schemeClr val="dk1"/>
              </a:solidFill>
            </a:endParaRPr>
          </a:p>
          <a:p>
            <a:pPr marL="0" lvl="0" indent="0" algn="ctr" rtl="0">
              <a:spcBef>
                <a:spcPts val="0"/>
              </a:spcBef>
              <a:spcAft>
                <a:spcPts val="0"/>
              </a:spcAft>
              <a:buNone/>
            </a:pPr>
            <a:endParaRPr b="1"/>
          </a:p>
        </p:txBody>
      </p:sp>
      <p:sp>
        <p:nvSpPr>
          <p:cNvPr id="235" name="Google Shape;235;g336e2643ff6_0_233"/>
          <p:cNvSpPr/>
          <p:nvPr/>
        </p:nvSpPr>
        <p:spPr>
          <a:xfrm>
            <a:off x="7198225" y="2299475"/>
            <a:ext cx="3514800" cy="124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dk1"/>
                </a:solidFill>
                <a:latin typeface="Times New Roman"/>
                <a:ea typeface="Times New Roman"/>
                <a:cs typeface="Times New Roman"/>
                <a:sym typeface="Times New Roman"/>
              </a:rPr>
              <a:t>To ensure accuracy, the generated map was compared with known landslide locations</a:t>
            </a:r>
            <a:endParaRPr b="1">
              <a:latin typeface="Times New Roman"/>
              <a:ea typeface="Times New Roman"/>
              <a:cs typeface="Times New Roman"/>
              <a:sym typeface="Times New Roman"/>
            </a:endParaRPr>
          </a:p>
        </p:txBody>
      </p:sp>
      <p:cxnSp>
        <p:nvCxnSpPr>
          <p:cNvPr id="236" name="Google Shape;236;g336e2643ff6_0_233"/>
          <p:cNvCxnSpPr>
            <a:stCxn id="233" idx="2"/>
            <a:endCxn id="237" idx="0"/>
          </p:cNvCxnSpPr>
          <p:nvPr/>
        </p:nvCxnSpPr>
        <p:spPr>
          <a:xfrm>
            <a:off x="2980900" y="1964075"/>
            <a:ext cx="0" cy="335400"/>
          </a:xfrm>
          <a:prstGeom prst="straightConnector1">
            <a:avLst/>
          </a:prstGeom>
          <a:noFill/>
          <a:ln w="9525" cap="flat" cmpd="sng">
            <a:solidFill>
              <a:schemeClr val="dk2"/>
            </a:solidFill>
            <a:prstDash val="solid"/>
            <a:round/>
            <a:headEnd type="none" w="med" len="med"/>
            <a:tailEnd type="none" w="med" len="med"/>
          </a:ln>
        </p:spPr>
      </p:cxnSp>
      <p:cxnSp>
        <p:nvCxnSpPr>
          <p:cNvPr id="238" name="Google Shape;238;g336e2643ff6_0_233"/>
          <p:cNvCxnSpPr/>
          <p:nvPr/>
        </p:nvCxnSpPr>
        <p:spPr>
          <a:xfrm>
            <a:off x="8955625" y="1964075"/>
            <a:ext cx="0" cy="335400"/>
          </a:xfrm>
          <a:prstGeom prst="straightConnector1">
            <a:avLst/>
          </a:prstGeom>
          <a:noFill/>
          <a:ln w="9525" cap="flat" cmpd="sng">
            <a:solidFill>
              <a:schemeClr val="dk2"/>
            </a:solidFill>
            <a:prstDash val="solid"/>
            <a:round/>
            <a:headEnd type="none" w="med" len="med"/>
            <a:tailEnd type="none" w="med" len="med"/>
          </a:ln>
        </p:spPr>
      </p:cxnSp>
      <p:sp>
        <p:nvSpPr>
          <p:cNvPr id="239" name="Google Shape;239;g336e2643ff6_0_233"/>
          <p:cNvSpPr/>
          <p:nvPr/>
        </p:nvSpPr>
        <p:spPr>
          <a:xfrm>
            <a:off x="1286825" y="2299475"/>
            <a:ext cx="3514800" cy="1247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dk1"/>
                </a:solidFill>
                <a:latin typeface="Times New Roman"/>
                <a:ea typeface="Times New Roman"/>
                <a:cs typeface="Times New Roman"/>
                <a:sym typeface="Times New Roman"/>
              </a:rPr>
              <a:t>Landslide Susceptibility maps were generated using both the models.</a:t>
            </a:r>
            <a:endParaRPr b="1">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336e2643ff6_0_254"/>
          <p:cNvSpPr/>
          <p:nvPr/>
        </p:nvSpPr>
        <p:spPr>
          <a:xfrm>
            <a:off x="5462800" y="4400275"/>
            <a:ext cx="3367200" cy="1956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6" name="Google Shape;246;g336e2643ff6_0_254"/>
          <p:cNvSpPr/>
          <p:nvPr/>
        </p:nvSpPr>
        <p:spPr>
          <a:xfrm>
            <a:off x="5449375" y="2347700"/>
            <a:ext cx="3161100" cy="1905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7" name="Google Shape;247;g336e2643ff6_0_25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16</a:t>
            </a:fld>
            <a:endParaRPr/>
          </a:p>
        </p:txBody>
      </p:sp>
      <p:sp>
        <p:nvSpPr>
          <p:cNvPr id="248" name="Google Shape;248;g336e2643ff6_0_254"/>
          <p:cNvSpPr txBox="1"/>
          <p:nvPr/>
        </p:nvSpPr>
        <p:spPr>
          <a:xfrm>
            <a:off x="206975" y="697275"/>
            <a:ext cx="4219200" cy="4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Times New Roman"/>
                <a:ea typeface="Times New Roman"/>
                <a:cs typeface="Times New Roman"/>
                <a:sym typeface="Times New Roman"/>
              </a:rPr>
              <a:t>3.2 </a:t>
            </a:r>
            <a:r>
              <a:rPr lang="en-US" sz="2400" b="1">
                <a:solidFill>
                  <a:schemeClr val="dk1"/>
                </a:solidFill>
                <a:latin typeface="Times New Roman"/>
                <a:ea typeface="Times New Roman"/>
                <a:cs typeface="Times New Roman"/>
                <a:sym typeface="Times New Roman"/>
              </a:rPr>
              <a:t>Huang et al., 2004</a:t>
            </a:r>
            <a:endParaRPr sz="2400" b="1">
              <a:latin typeface="Times New Roman"/>
              <a:ea typeface="Times New Roman"/>
              <a:cs typeface="Times New Roman"/>
              <a:sym typeface="Times New Roman"/>
            </a:endParaRPr>
          </a:p>
        </p:txBody>
      </p:sp>
      <p:sp>
        <p:nvSpPr>
          <p:cNvPr id="249" name="Google Shape;249;g336e2643ff6_0_254"/>
          <p:cNvSpPr/>
          <p:nvPr/>
        </p:nvSpPr>
        <p:spPr>
          <a:xfrm>
            <a:off x="217325" y="2245750"/>
            <a:ext cx="1489200" cy="2294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Landslide Susceptibility mapping</a:t>
            </a:r>
            <a:r>
              <a:rPr lang="en-US"/>
              <a:t> with critical rainfall threshold calculations</a:t>
            </a:r>
            <a:endParaRPr/>
          </a:p>
        </p:txBody>
      </p:sp>
      <p:cxnSp>
        <p:nvCxnSpPr>
          <p:cNvPr id="250" name="Google Shape;250;g336e2643ff6_0_254"/>
          <p:cNvCxnSpPr>
            <a:stCxn id="249" idx="3"/>
          </p:cNvCxnSpPr>
          <p:nvPr/>
        </p:nvCxnSpPr>
        <p:spPr>
          <a:xfrm rot="10800000" flipH="1">
            <a:off x="1706525" y="3386200"/>
            <a:ext cx="308400" cy="66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g336e2643ff6_0_254"/>
          <p:cNvCxnSpPr/>
          <p:nvPr/>
        </p:nvCxnSpPr>
        <p:spPr>
          <a:xfrm>
            <a:off x="2014925" y="2181300"/>
            <a:ext cx="0" cy="2495400"/>
          </a:xfrm>
          <a:prstGeom prst="straightConnector1">
            <a:avLst/>
          </a:prstGeom>
          <a:noFill/>
          <a:ln w="9525" cap="flat" cmpd="sng">
            <a:solidFill>
              <a:schemeClr val="dk2"/>
            </a:solidFill>
            <a:prstDash val="solid"/>
            <a:round/>
            <a:headEnd type="none" w="med" len="med"/>
            <a:tailEnd type="none" w="med" len="med"/>
          </a:ln>
        </p:spPr>
      </p:cxnSp>
      <p:cxnSp>
        <p:nvCxnSpPr>
          <p:cNvPr id="252" name="Google Shape;252;g336e2643ff6_0_254"/>
          <p:cNvCxnSpPr/>
          <p:nvPr/>
        </p:nvCxnSpPr>
        <p:spPr>
          <a:xfrm>
            <a:off x="2028425" y="2181300"/>
            <a:ext cx="603600" cy="0"/>
          </a:xfrm>
          <a:prstGeom prst="straightConnector1">
            <a:avLst/>
          </a:prstGeom>
          <a:noFill/>
          <a:ln w="9525" cap="flat" cmpd="sng">
            <a:solidFill>
              <a:schemeClr val="dk2"/>
            </a:solidFill>
            <a:prstDash val="solid"/>
            <a:round/>
            <a:headEnd type="none" w="med" len="med"/>
            <a:tailEnd type="none" w="med" len="med"/>
          </a:ln>
        </p:spPr>
      </p:cxnSp>
      <p:cxnSp>
        <p:nvCxnSpPr>
          <p:cNvPr id="253" name="Google Shape;253;g336e2643ff6_0_254"/>
          <p:cNvCxnSpPr/>
          <p:nvPr/>
        </p:nvCxnSpPr>
        <p:spPr>
          <a:xfrm>
            <a:off x="2028425" y="4676700"/>
            <a:ext cx="603600" cy="0"/>
          </a:xfrm>
          <a:prstGeom prst="straightConnector1">
            <a:avLst/>
          </a:prstGeom>
          <a:noFill/>
          <a:ln w="9525" cap="flat" cmpd="sng">
            <a:solidFill>
              <a:schemeClr val="dk2"/>
            </a:solidFill>
            <a:prstDash val="solid"/>
            <a:round/>
            <a:headEnd type="none" w="med" len="med"/>
            <a:tailEnd type="none" w="med" len="med"/>
          </a:ln>
        </p:spPr>
      </p:cxnSp>
      <p:sp>
        <p:nvSpPr>
          <p:cNvPr id="254" name="Google Shape;254;g336e2643ff6_0_254"/>
          <p:cNvSpPr/>
          <p:nvPr/>
        </p:nvSpPr>
        <p:spPr>
          <a:xfrm>
            <a:off x="2632025" y="1190175"/>
            <a:ext cx="2127900" cy="1530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Gathering of key datasets -</a:t>
            </a:r>
            <a:endParaRPr/>
          </a:p>
          <a:p>
            <a:pPr marL="457200" lvl="0" indent="-317500" algn="l" rtl="0">
              <a:spcBef>
                <a:spcPts val="0"/>
              </a:spcBef>
              <a:spcAft>
                <a:spcPts val="0"/>
              </a:spcAft>
              <a:buSzPts val="1400"/>
              <a:buChar char="●"/>
            </a:pPr>
            <a:r>
              <a:rPr lang="en-US"/>
              <a:t>landslide inventory</a:t>
            </a:r>
            <a:endParaRPr/>
          </a:p>
          <a:p>
            <a:pPr marL="457200" lvl="0" indent="-317500" algn="l" rtl="0">
              <a:spcBef>
                <a:spcPts val="0"/>
              </a:spcBef>
              <a:spcAft>
                <a:spcPts val="0"/>
              </a:spcAft>
              <a:buSzPts val="1400"/>
              <a:buChar char="●"/>
            </a:pPr>
            <a:r>
              <a:rPr lang="en-US"/>
              <a:t>historical rainfall data</a:t>
            </a:r>
            <a:endParaRPr/>
          </a:p>
        </p:txBody>
      </p:sp>
      <p:sp>
        <p:nvSpPr>
          <p:cNvPr id="255" name="Google Shape;255;g336e2643ff6_0_254"/>
          <p:cNvSpPr/>
          <p:nvPr/>
        </p:nvSpPr>
        <p:spPr>
          <a:xfrm>
            <a:off x="2632013" y="2879913"/>
            <a:ext cx="1917600" cy="128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Landslide Susceptibility Prediction Modeling</a:t>
            </a:r>
            <a:endParaRPr/>
          </a:p>
        </p:txBody>
      </p:sp>
      <p:sp>
        <p:nvSpPr>
          <p:cNvPr id="256" name="Google Shape;256;g336e2643ff6_0_254"/>
          <p:cNvSpPr/>
          <p:nvPr/>
        </p:nvSpPr>
        <p:spPr>
          <a:xfrm>
            <a:off x="2645513" y="4431950"/>
            <a:ext cx="1917600" cy="128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Critical Rainfall Threshold Calculation</a:t>
            </a:r>
            <a:endParaRPr/>
          </a:p>
        </p:txBody>
      </p:sp>
      <p:sp>
        <p:nvSpPr>
          <p:cNvPr id="257" name="Google Shape;257;g336e2643ff6_0_254"/>
          <p:cNvSpPr/>
          <p:nvPr/>
        </p:nvSpPr>
        <p:spPr>
          <a:xfrm>
            <a:off x="5706850" y="4431950"/>
            <a:ext cx="2653200" cy="492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a:solidFill>
                  <a:schemeClr val="dk1"/>
                </a:solidFill>
              </a:rPr>
              <a:t>EI-D (Effective Rainfall Intensity-Duration)</a:t>
            </a:r>
            <a:endParaRPr/>
          </a:p>
        </p:txBody>
      </p:sp>
      <p:sp>
        <p:nvSpPr>
          <p:cNvPr id="258" name="Google Shape;258;g336e2643ff6_0_254"/>
          <p:cNvSpPr/>
          <p:nvPr/>
        </p:nvSpPr>
        <p:spPr>
          <a:xfrm>
            <a:off x="5706850" y="5044650"/>
            <a:ext cx="2653200" cy="492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EE-D (Cumulative Effective Rainfall-Duration)</a:t>
            </a:r>
            <a:endParaRPr/>
          </a:p>
        </p:txBody>
      </p:sp>
      <p:sp>
        <p:nvSpPr>
          <p:cNvPr id="259" name="Google Shape;259;g336e2643ff6_0_254"/>
          <p:cNvSpPr/>
          <p:nvPr/>
        </p:nvSpPr>
        <p:spPr>
          <a:xfrm>
            <a:off x="5706850" y="5657350"/>
            <a:ext cx="3050700" cy="60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EE-EI (Cumulative Effective Rainfall-Effective Rainfall Intensity)</a:t>
            </a:r>
            <a:endParaRPr/>
          </a:p>
        </p:txBody>
      </p:sp>
      <p:sp>
        <p:nvSpPr>
          <p:cNvPr id="260" name="Google Shape;260;g336e2643ff6_0_254"/>
          <p:cNvSpPr/>
          <p:nvPr/>
        </p:nvSpPr>
        <p:spPr>
          <a:xfrm>
            <a:off x="5685425" y="2448025"/>
            <a:ext cx="2653200" cy="492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Logistic Regression (LR)</a:t>
            </a:r>
            <a:endParaRPr/>
          </a:p>
        </p:txBody>
      </p:sp>
      <p:sp>
        <p:nvSpPr>
          <p:cNvPr id="261" name="Google Shape;261;g336e2643ff6_0_254"/>
          <p:cNvSpPr/>
          <p:nvPr/>
        </p:nvSpPr>
        <p:spPr>
          <a:xfrm>
            <a:off x="5706850" y="3060725"/>
            <a:ext cx="2653200" cy="492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Support Vector Machine (SVM)</a:t>
            </a:r>
            <a:endParaRPr/>
          </a:p>
        </p:txBody>
      </p:sp>
      <p:sp>
        <p:nvSpPr>
          <p:cNvPr id="262" name="Google Shape;262;g336e2643ff6_0_254"/>
          <p:cNvSpPr/>
          <p:nvPr/>
        </p:nvSpPr>
        <p:spPr>
          <a:xfrm>
            <a:off x="5706850" y="3673420"/>
            <a:ext cx="2743200" cy="492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Random Forest (RF)</a:t>
            </a:r>
            <a:endParaRPr/>
          </a:p>
        </p:txBody>
      </p:sp>
      <p:cxnSp>
        <p:nvCxnSpPr>
          <p:cNvPr id="263" name="Google Shape;263;g336e2643ff6_0_254"/>
          <p:cNvCxnSpPr>
            <a:stCxn id="255" idx="3"/>
          </p:cNvCxnSpPr>
          <p:nvPr/>
        </p:nvCxnSpPr>
        <p:spPr>
          <a:xfrm rot="10800000" flipH="1">
            <a:off x="4549613" y="3522813"/>
            <a:ext cx="695700" cy="300"/>
          </a:xfrm>
          <a:prstGeom prst="straightConnector1">
            <a:avLst/>
          </a:prstGeom>
          <a:noFill/>
          <a:ln w="9525" cap="flat" cmpd="sng">
            <a:solidFill>
              <a:schemeClr val="dk2"/>
            </a:solidFill>
            <a:prstDash val="solid"/>
            <a:round/>
            <a:headEnd type="none" w="med" len="med"/>
            <a:tailEnd type="none" w="med" len="med"/>
          </a:ln>
        </p:spPr>
      </p:cxnSp>
      <p:cxnSp>
        <p:nvCxnSpPr>
          <p:cNvPr id="264" name="Google Shape;264;g336e2643ff6_0_254"/>
          <p:cNvCxnSpPr/>
          <p:nvPr/>
        </p:nvCxnSpPr>
        <p:spPr>
          <a:xfrm>
            <a:off x="5258875" y="2583825"/>
            <a:ext cx="0" cy="1569600"/>
          </a:xfrm>
          <a:prstGeom prst="straightConnector1">
            <a:avLst/>
          </a:prstGeom>
          <a:noFill/>
          <a:ln w="9525" cap="flat" cmpd="sng">
            <a:solidFill>
              <a:schemeClr val="dk2"/>
            </a:solidFill>
            <a:prstDash val="solid"/>
            <a:round/>
            <a:headEnd type="none" w="med" len="med"/>
            <a:tailEnd type="none" w="med" len="med"/>
          </a:ln>
        </p:spPr>
      </p:cxnSp>
      <p:cxnSp>
        <p:nvCxnSpPr>
          <p:cNvPr id="265" name="Google Shape;265;g336e2643ff6_0_254"/>
          <p:cNvCxnSpPr/>
          <p:nvPr/>
        </p:nvCxnSpPr>
        <p:spPr>
          <a:xfrm rot="10800000" flipH="1">
            <a:off x="5279013" y="3306575"/>
            <a:ext cx="407700" cy="1200"/>
          </a:xfrm>
          <a:prstGeom prst="straightConnector1">
            <a:avLst/>
          </a:prstGeom>
          <a:noFill/>
          <a:ln w="9525" cap="flat" cmpd="sng">
            <a:solidFill>
              <a:schemeClr val="dk2"/>
            </a:solidFill>
            <a:prstDash val="solid"/>
            <a:round/>
            <a:headEnd type="none" w="med" len="med"/>
            <a:tailEnd type="none" w="med" len="med"/>
          </a:ln>
        </p:spPr>
      </p:cxnSp>
      <p:cxnSp>
        <p:nvCxnSpPr>
          <p:cNvPr id="266" name="Google Shape;266;g336e2643ff6_0_254"/>
          <p:cNvCxnSpPr>
            <a:endCxn id="262" idx="1"/>
          </p:cNvCxnSpPr>
          <p:nvPr/>
        </p:nvCxnSpPr>
        <p:spPr>
          <a:xfrm rot="10800000" flipH="1">
            <a:off x="5258950" y="3919870"/>
            <a:ext cx="447900" cy="246600"/>
          </a:xfrm>
          <a:prstGeom prst="straightConnector1">
            <a:avLst/>
          </a:prstGeom>
          <a:noFill/>
          <a:ln w="9525" cap="flat" cmpd="sng">
            <a:solidFill>
              <a:schemeClr val="dk2"/>
            </a:solidFill>
            <a:prstDash val="solid"/>
            <a:round/>
            <a:headEnd type="none" w="med" len="med"/>
            <a:tailEnd type="none" w="med" len="med"/>
          </a:ln>
        </p:spPr>
      </p:cxnSp>
      <p:cxnSp>
        <p:nvCxnSpPr>
          <p:cNvPr id="267" name="Google Shape;267;g336e2643ff6_0_254"/>
          <p:cNvCxnSpPr/>
          <p:nvPr/>
        </p:nvCxnSpPr>
        <p:spPr>
          <a:xfrm>
            <a:off x="5258875" y="4532725"/>
            <a:ext cx="0" cy="1569600"/>
          </a:xfrm>
          <a:prstGeom prst="straightConnector1">
            <a:avLst/>
          </a:prstGeom>
          <a:noFill/>
          <a:ln w="9525" cap="flat" cmpd="sng">
            <a:solidFill>
              <a:schemeClr val="dk2"/>
            </a:solidFill>
            <a:prstDash val="solid"/>
            <a:round/>
            <a:headEnd type="none" w="med" len="med"/>
            <a:tailEnd type="none" w="med" len="med"/>
          </a:ln>
        </p:spPr>
      </p:cxnSp>
      <p:cxnSp>
        <p:nvCxnSpPr>
          <p:cNvPr id="268" name="Google Shape;268;g336e2643ff6_0_254"/>
          <p:cNvCxnSpPr/>
          <p:nvPr/>
        </p:nvCxnSpPr>
        <p:spPr>
          <a:xfrm>
            <a:off x="5258825" y="4532975"/>
            <a:ext cx="426600" cy="110400"/>
          </a:xfrm>
          <a:prstGeom prst="straightConnector1">
            <a:avLst/>
          </a:prstGeom>
          <a:noFill/>
          <a:ln w="9525" cap="flat" cmpd="sng">
            <a:solidFill>
              <a:schemeClr val="dk2"/>
            </a:solidFill>
            <a:prstDash val="solid"/>
            <a:round/>
            <a:headEnd type="none" w="med" len="med"/>
            <a:tailEnd type="none" w="med" len="med"/>
          </a:ln>
        </p:spPr>
      </p:cxnSp>
      <p:cxnSp>
        <p:nvCxnSpPr>
          <p:cNvPr id="269" name="Google Shape;269;g336e2643ff6_0_254"/>
          <p:cNvCxnSpPr/>
          <p:nvPr/>
        </p:nvCxnSpPr>
        <p:spPr>
          <a:xfrm rot="10800000" flipH="1">
            <a:off x="5279013" y="5255475"/>
            <a:ext cx="407700" cy="1200"/>
          </a:xfrm>
          <a:prstGeom prst="straightConnector1">
            <a:avLst/>
          </a:prstGeom>
          <a:noFill/>
          <a:ln w="9525" cap="flat" cmpd="sng">
            <a:solidFill>
              <a:schemeClr val="dk2"/>
            </a:solidFill>
            <a:prstDash val="solid"/>
            <a:round/>
            <a:headEnd type="none" w="med" len="med"/>
            <a:tailEnd type="none" w="med" len="med"/>
          </a:ln>
        </p:spPr>
      </p:cxnSp>
      <p:cxnSp>
        <p:nvCxnSpPr>
          <p:cNvPr id="270" name="Google Shape;270;g336e2643ff6_0_254"/>
          <p:cNvCxnSpPr/>
          <p:nvPr/>
        </p:nvCxnSpPr>
        <p:spPr>
          <a:xfrm rot="10800000" flipH="1">
            <a:off x="5258950" y="5868770"/>
            <a:ext cx="447900" cy="246600"/>
          </a:xfrm>
          <a:prstGeom prst="straightConnector1">
            <a:avLst/>
          </a:prstGeom>
          <a:noFill/>
          <a:ln w="9525" cap="flat" cmpd="sng">
            <a:solidFill>
              <a:schemeClr val="dk2"/>
            </a:solidFill>
            <a:prstDash val="solid"/>
            <a:round/>
            <a:headEnd type="none" w="med" len="med"/>
            <a:tailEnd type="none" w="med" len="med"/>
          </a:ln>
        </p:spPr>
      </p:cxnSp>
      <p:cxnSp>
        <p:nvCxnSpPr>
          <p:cNvPr id="271" name="Google Shape;271;g336e2643ff6_0_254"/>
          <p:cNvCxnSpPr/>
          <p:nvPr/>
        </p:nvCxnSpPr>
        <p:spPr>
          <a:xfrm rot="10800000" flipH="1">
            <a:off x="4563163" y="5255913"/>
            <a:ext cx="695700" cy="300"/>
          </a:xfrm>
          <a:prstGeom prst="straightConnector1">
            <a:avLst/>
          </a:prstGeom>
          <a:noFill/>
          <a:ln w="9525" cap="flat" cmpd="sng">
            <a:solidFill>
              <a:schemeClr val="dk2"/>
            </a:solidFill>
            <a:prstDash val="solid"/>
            <a:round/>
            <a:headEnd type="none" w="med" len="med"/>
            <a:tailEnd type="none" w="med" len="med"/>
          </a:ln>
        </p:spPr>
      </p:cxnSp>
      <p:cxnSp>
        <p:nvCxnSpPr>
          <p:cNvPr id="272" name="Google Shape;272;g336e2643ff6_0_254"/>
          <p:cNvCxnSpPr>
            <a:endCxn id="260" idx="1"/>
          </p:cNvCxnSpPr>
          <p:nvPr/>
        </p:nvCxnSpPr>
        <p:spPr>
          <a:xfrm>
            <a:off x="5258825" y="2584075"/>
            <a:ext cx="426600" cy="110400"/>
          </a:xfrm>
          <a:prstGeom prst="straightConnector1">
            <a:avLst/>
          </a:prstGeom>
          <a:noFill/>
          <a:ln w="9525" cap="flat" cmpd="sng">
            <a:solidFill>
              <a:schemeClr val="dk2"/>
            </a:solidFill>
            <a:prstDash val="solid"/>
            <a:round/>
            <a:headEnd type="none" w="med" len="med"/>
            <a:tailEnd type="none" w="med" len="med"/>
          </a:ln>
        </p:spPr>
      </p:cxnSp>
      <p:cxnSp>
        <p:nvCxnSpPr>
          <p:cNvPr id="273" name="Google Shape;273;g336e2643ff6_0_254"/>
          <p:cNvCxnSpPr>
            <a:stCxn id="246" idx="3"/>
          </p:cNvCxnSpPr>
          <p:nvPr/>
        </p:nvCxnSpPr>
        <p:spPr>
          <a:xfrm>
            <a:off x="8610475" y="3300200"/>
            <a:ext cx="1172100" cy="10062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74" name="Google Shape;274;g336e2643ff6_0_254"/>
          <p:cNvCxnSpPr>
            <a:stCxn id="245" idx="3"/>
          </p:cNvCxnSpPr>
          <p:nvPr/>
        </p:nvCxnSpPr>
        <p:spPr>
          <a:xfrm rot="10800000" flipH="1">
            <a:off x="8830000" y="4333075"/>
            <a:ext cx="375600" cy="1045200"/>
          </a:xfrm>
          <a:prstGeom prst="bentConnector2">
            <a:avLst/>
          </a:prstGeom>
          <a:noFill/>
          <a:ln w="9525" cap="flat" cmpd="sng">
            <a:solidFill>
              <a:schemeClr val="dk2"/>
            </a:solidFill>
            <a:prstDash val="solid"/>
            <a:round/>
            <a:headEnd type="none" w="med" len="med"/>
            <a:tailEnd type="none" w="med" len="med"/>
          </a:ln>
        </p:spPr>
      </p:cxnSp>
      <p:sp>
        <p:nvSpPr>
          <p:cNvPr id="275" name="Google Shape;275;g336e2643ff6_0_254"/>
          <p:cNvSpPr/>
          <p:nvPr/>
        </p:nvSpPr>
        <p:spPr>
          <a:xfrm>
            <a:off x="9809400" y="3453150"/>
            <a:ext cx="2052600" cy="195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b="1">
                <a:solidFill>
                  <a:schemeClr val="dk1"/>
                </a:solidFill>
              </a:rPr>
              <a:t>Landslide hazard warning maps</a:t>
            </a:r>
            <a:r>
              <a:rPr lang="en-US" sz="1100">
                <a:solidFill>
                  <a:schemeClr val="dk1"/>
                </a:solidFill>
              </a:rPr>
              <a:t> are generated in ArcGIS.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336e2643ff6_0_29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17</a:t>
            </a:fld>
            <a:endParaRPr/>
          </a:p>
        </p:txBody>
      </p:sp>
      <p:sp>
        <p:nvSpPr>
          <p:cNvPr id="282" name="Google Shape;282;g336e2643ff6_0_290"/>
          <p:cNvSpPr txBox="1"/>
          <p:nvPr/>
        </p:nvSpPr>
        <p:spPr>
          <a:xfrm>
            <a:off x="160975" y="603700"/>
            <a:ext cx="4255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3.3 Pham et.al 2020</a:t>
            </a:r>
            <a:endParaRPr sz="2400" b="1">
              <a:latin typeface="Times New Roman"/>
              <a:ea typeface="Times New Roman"/>
              <a:cs typeface="Times New Roman"/>
              <a:sym typeface="Times New Roman"/>
            </a:endParaRPr>
          </a:p>
        </p:txBody>
      </p:sp>
      <p:sp>
        <p:nvSpPr>
          <p:cNvPr id="283" name="Google Shape;283;g336e2643ff6_0_290"/>
          <p:cNvSpPr/>
          <p:nvPr/>
        </p:nvSpPr>
        <p:spPr>
          <a:xfrm>
            <a:off x="1196300" y="2438950"/>
            <a:ext cx="3021900" cy="826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04800" algn="l" rtl="0">
              <a:spcBef>
                <a:spcPts val="0"/>
              </a:spcBef>
              <a:spcAft>
                <a:spcPts val="0"/>
              </a:spcAft>
              <a:buClr>
                <a:schemeClr val="dk1"/>
              </a:buClr>
              <a:buSzPts val="1200"/>
              <a:buChar char="●"/>
            </a:pPr>
            <a:r>
              <a:rPr lang="en-US" sz="1200">
                <a:solidFill>
                  <a:schemeClr val="dk1"/>
                </a:solidFill>
              </a:rPr>
              <a:t>Collecting landslide inventory </a:t>
            </a:r>
            <a:endParaRPr sz="1200">
              <a:solidFill>
                <a:schemeClr val="dk1"/>
              </a:solidFill>
            </a:endParaRPr>
          </a:p>
          <a:p>
            <a:pPr marL="457200" lvl="0" indent="-304800" algn="l" rtl="0">
              <a:spcBef>
                <a:spcPts val="0"/>
              </a:spcBef>
              <a:spcAft>
                <a:spcPts val="0"/>
              </a:spcAft>
              <a:buClr>
                <a:schemeClr val="dk1"/>
              </a:buClr>
              <a:buSzPts val="1200"/>
              <a:buChar char="●"/>
            </a:pPr>
            <a:r>
              <a:rPr lang="en-US" sz="1200">
                <a:solidFill>
                  <a:schemeClr val="dk1"/>
                </a:solidFill>
              </a:rPr>
              <a:t>Identify key influencing factors </a:t>
            </a:r>
            <a:endParaRPr sz="1200">
              <a:solidFill>
                <a:schemeClr val="dk1"/>
              </a:solidFill>
            </a:endParaRPr>
          </a:p>
        </p:txBody>
      </p:sp>
      <p:sp>
        <p:nvSpPr>
          <p:cNvPr id="284" name="Google Shape;284;g336e2643ff6_0_290"/>
          <p:cNvSpPr/>
          <p:nvPr/>
        </p:nvSpPr>
        <p:spPr>
          <a:xfrm>
            <a:off x="1335650" y="1459075"/>
            <a:ext cx="2743200" cy="617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Data Collection and identification of key factors</a:t>
            </a:r>
            <a:endParaRPr/>
          </a:p>
        </p:txBody>
      </p:sp>
      <p:cxnSp>
        <p:nvCxnSpPr>
          <p:cNvPr id="285" name="Google Shape;285;g336e2643ff6_0_290"/>
          <p:cNvCxnSpPr>
            <a:stCxn id="283" idx="2"/>
          </p:cNvCxnSpPr>
          <p:nvPr/>
        </p:nvCxnSpPr>
        <p:spPr>
          <a:xfrm rot="5400000">
            <a:off x="1784300" y="2624200"/>
            <a:ext cx="281700" cy="1564200"/>
          </a:xfrm>
          <a:prstGeom prst="bentConnector2">
            <a:avLst/>
          </a:prstGeom>
          <a:noFill/>
          <a:ln w="9525" cap="flat" cmpd="sng">
            <a:solidFill>
              <a:schemeClr val="dk2"/>
            </a:solidFill>
            <a:prstDash val="solid"/>
            <a:round/>
            <a:headEnd type="none" w="med" len="med"/>
            <a:tailEnd type="none" w="med" len="med"/>
          </a:ln>
        </p:spPr>
      </p:cxnSp>
      <p:cxnSp>
        <p:nvCxnSpPr>
          <p:cNvPr id="286" name="Google Shape;286;g336e2643ff6_0_290"/>
          <p:cNvCxnSpPr>
            <a:stCxn id="283" idx="2"/>
          </p:cNvCxnSpPr>
          <p:nvPr/>
        </p:nvCxnSpPr>
        <p:spPr>
          <a:xfrm rot="-5400000" flipH="1">
            <a:off x="3367250" y="2605450"/>
            <a:ext cx="281700" cy="1601700"/>
          </a:xfrm>
          <a:prstGeom prst="bentConnector2">
            <a:avLst/>
          </a:prstGeom>
          <a:noFill/>
          <a:ln w="9525" cap="flat" cmpd="sng">
            <a:solidFill>
              <a:schemeClr val="dk2"/>
            </a:solidFill>
            <a:prstDash val="solid"/>
            <a:round/>
            <a:headEnd type="none" w="med" len="med"/>
            <a:tailEnd type="none" w="med" len="med"/>
          </a:ln>
        </p:spPr>
      </p:cxnSp>
      <p:cxnSp>
        <p:nvCxnSpPr>
          <p:cNvPr id="287" name="Google Shape;287;g336e2643ff6_0_290"/>
          <p:cNvCxnSpPr/>
          <p:nvPr/>
        </p:nvCxnSpPr>
        <p:spPr>
          <a:xfrm>
            <a:off x="1143000" y="3560475"/>
            <a:ext cx="0" cy="308700"/>
          </a:xfrm>
          <a:prstGeom prst="straightConnector1">
            <a:avLst/>
          </a:prstGeom>
          <a:noFill/>
          <a:ln w="9525" cap="flat" cmpd="sng">
            <a:solidFill>
              <a:schemeClr val="dk2"/>
            </a:solidFill>
            <a:prstDash val="solid"/>
            <a:round/>
            <a:headEnd type="none" w="med" len="med"/>
            <a:tailEnd type="none" w="med" len="med"/>
          </a:ln>
        </p:spPr>
      </p:cxnSp>
      <p:cxnSp>
        <p:nvCxnSpPr>
          <p:cNvPr id="288" name="Google Shape;288;g336e2643ff6_0_290"/>
          <p:cNvCxnSpPr/>
          <p:nvPr/>
        </p:nvCxnSpPr>
        <p:spPr>
          <a:xfrm>
            <a:off x="4308950" y="3547150"/>
            <a:ext cx="0" cy="308700"/>
          </a:xfrm>
          <a:prstGeom prst="straightConnector1">
            <a:avLst/>
          </a:prstGeom>
          <a:noFill/>
          <a:ln w="9525" cap="flat" cmpd="sng">
            <a:solidFill>
              <a:schemeClr val="dk2"/>
            </a:solidFill>
            <a:prstDash val="solid"/>
            <a:round/>
            <a:headEnd type="none" w="med" len="med"/>
            <a:tailEnd type="none" w="med" len="med"/>
          </a:ln>
        </p:spPr>
      </p:cxnSp>
      <p:sp>
        <p:nvSpPr>
          <p:cNvPr id="289" name="Google Shape;289;g336e2643ff6_0_290"/>
          <p:cNvSpPr/>
          <p:nvPr/>
        </p:nvSpPr>
        <p:spPr>
          <a:xfrm>
            <a:off x="92825" y="3972575"/>
            <a:ext cx="2311200" cy="617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a:p>
            <a:pPr marL="457200" lvl="0" indent="-298450" algn="l" rtl="0">
              <a:lnSpc>
                <a:spcPct val="115000"/>
              </a:lnSpc>
              <a:spcBef>
                <a:spcPts val="1200"/>
              </a:spcBef>
              <a:spcAft>
                <a:spcPts val="0"/>
              </a:spcAft>
              <a:buClr>
                <a:schemeClr val="dk1"/>
              </a:buClr>
              <a:buSzPts val="1100"/>
              <a:buChar char="●"/>
            </a:pPr>
            <a:r>
              <a:rPr lang="en-US"/>
              <a:t>50% for training the model</a:t>
            </a:r>
            <a:endParaRPr/>
          </a:p>
          <a:p>
            <a:pPr marL="0" lvl="0" indent="0" algn="ctr" rtl="0">
              <a:spcBef>
                <a:spcPts val="1200"/>
              </a:spcBef>
              <a:spcAft>
                <a:spcPts val="0"/>
              </a:spcAft>
              <a:buNone/>
            </a:pPr>
            <a:endParaRPr/>
          </a:p>
        </p:txBody>
      </p:sp>
      <p:sp>
        <p:nvSpPr>
          <p:cNvPr id="290" name="Google Shape;290;g336e2643ff6_0_290"/>
          <p:cNvSpPr/>
          <p:nvPr/>
        </p:nvSpPr>
        <p:spPr>
          <a:xfrm>
            <a:off x="3153350" y="3972575"/>
            <a:ext cx="2311200" cy="617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a:p>
            <a:pPr marL="457200" lvl="0" indent="-298450" algn="l" rtl="0">
              <a:lnSpc>
                <a:spcPct val="115000"/>
              </a:lnSpc>
              <a:spcBef>
                <a:spcPts val="1200"/>
              </a:spcBef>
              <a:spcAft>
                <a:spcPts val="0"/>
              </a:spcAft>
              <a:buClr>
                <a:schemeClr val="dk1"/>
              </a:buClr>
              <a:buSzPts val="1100"/>
              <a:buChar char="●"/>
            </a:pPr>
            <a:r>
              <a:rPr lang="en-US"/>
              <a:t>50% for validation to test its accuracy</a:t>
            </a:r>
            <a:endParaRPr/>
          </a:p>
          <a:p>
            <a:pPr marL="0" lvl="0" indent="0" algn="ctr" rtl="0">
              <a:spcBef>
                <a:spcPts val="1200"/>
              </a:spcBef>
              <a:spcAft>
                <a:spcPts val="0"/>
              </a:spcAft>
              <a:buNone/>
            </a:pPr>
            <a:endParaRPr/>
          </a:p>
        </p:txBody>
      </p:sp>
      <p:sp>
        <p:nvSpPr>
          <p:cNvPr id="291" name="Google Shape;291;g336e2643ff6_0_290"/>
          <p:cNvSpPr/>
          <p:nvPr/>
        </p:nvSpPr>
        <p:spPr>
          <a:xfrm>
            <a:off x="7125775" y="1459075"/>
            <a:ext cx="2743200" cy="617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chemeClr val="dk1"/>
                </a:solidFill>
              </a:rPr>
              <a:t>Model Construction</a:t>
            </a:r>
            <a:endParaRPr/>
          </a:p>
        </p:txBody>
      </p:sp>
      <p:sp>
        <p:nvSpPr>
          <p:cNvPr id="292" name="Google Shape;292;g336e2643ff6_0_290"/>
          <p:cNvSpPr/>
          <p:nvPr/>
        </p:nvSpPr>
        <p:spPr>
          <a:xfrm>
            <a:off x="7125775" y="2438950"/>
            <a:ext cx="2743200" cy="617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a:solidFill>
                  <a:schemeClr val="dk1"/>
                </a:solidFill>
              </a:rPr>
              <a:t>Ensemble - Rotation Forest</a:t>
            </a:r>
            <a:endParaRPr/>
          </a:p>
        </p:txBody>
      </p:sp>
      <p:sp>
        <p:nvSpPr>
          <p:cNvPr id="293" name="Google Shape;293;g336e2643ff6_0_290"/>
          <p:cNvSpPr/>
          <p:nvPr/>
        </p:nvSpPr>
        <p:spPr>
          <a:xfrm>
            <a:off x="6066475" y="3587300"/>
            <a:ext cx="984900" cy="1811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RF with Decision Tree (RFDT) </a:t>
            </a:r>
            <a:endParaRPr/>
          </a:p>
        </p:txBody>
      </p:sp>
      <p:sp>
        <p:nvSpPr>
          <p:cNvPr id="294" name="Google Shape;294;g336e2643ff6_0_290"/>
          <p:cNvSpPr/>
          <p:nvPr/>
        </p:nvSpPr>
        <p:spPr>
          <a:xfrm>
            <a:off x="8803075" y="3587300"/>
            <a:ext cx="1065900" cy="1811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solidFill>
                  <a:schemeClr val="dk1"/>
                </a:solidFill>
              </a:rPr>
              <a:t>RF with Artificial Neural Network (RFANN)</a:t>
            </a:r>
            <a:endParaRPr/>
          </a:p>
        </p:txBody>
      </p:sp>
      <p:sp>
        <p:nvSpPr>
          <p:cNvPr id="295" name="Google Shape;295;g336e2643ff6_0_290"/>
          <p:cNvSpPr/>
          <p:nvPr/>
        </p:nvSpPr>
        <p:spPr>
          <a:xfrm>
            <a:off x="7474900" y="3587300"/>
            <a:ext cx="1065900" cy="1811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solidFill>
                  <a:schemeClr val="dk1"/>
                </a:solidFill>
              </a:rPr>
              <a:t>RF with Support Vector Machine (RFSVM) </a:t>
            </a:r>
            <a:endParaRPr/>
          </a:p>
        </p:txBody>
      </p:sp>
      <p:sp>
        <p:nvSpPr>
          <p:cNvPr id="296" name="Google Shape;296;g336e2643ff6_0_290"/>
          <p:cNvSpPr/>
          <p:nvPr/>
        </p:nvSpPr>
        <p:spPr>
          <a:xfrm>
            <a:off x="10397550" y="3587300"/>
            <a:ext cx="912300" cy="1811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RF with Naive Bayes (RFNB)</a:t>
            </a:r>
            <a:endParaRPr/>
          </a:p>
        </p:txBody>
      </p:sp>
      <p:cxnSp>
        <p:nvCxnSpPr>
          <p:cNvPr id="297" name="Google Shape;297;g336e2643ff6_0_290"/>
          <p:cNvCxnSpPr>
            <a:stCxn id="292" idx="1"/>
            <a:endCxn id="293" idx="0"/>
          </p:cNvCxnSpPr>
          <p:nvPr/>
        </p:nvCxnSpPr>
        <p:spPr>
          <a:xfrm flipH="1">
            <a:off x="6559075" y="2747500"/>
            <a:ext cx="566700" cy="839700"/>
          </a:xfrm>
          <a:prstGeom prst="curvedConnector2">
            <a:avLst/>
          </a:prstGeom>
          <a:noFill/>
          <a:ln w="9525" cap="flat" cmpd="sng">
            <a:solidFill>
              <a:schemeClr val="dk2"/>
            </a:solidFill>
            <a:prstDash val="solid"/>
            <a:round/>
            <a:headEnd type="none" w="med" len="med"/>
            <a:tailEnd type="none" w="med" len="med"/>
          </a:ln>
        </p:spPr>
      </p:cxnSp>
      <p:cxnSp>
        <p:nvCxnSpPr>
          <p:cNvPr id="298" name="Google Shape;298;g336e2643ff6_0_290"/>
          <p:cNvCxnSpPr>
            <a:stCxn id="292" idx="3"/>
            <a:endCxn id="296" idx="0"/>
          </p:cNvCxnSpPr>
          <p:nvPr/>
        </p:nvCxnSpPr>
        <p:spPr>
          <a:xfrm>
            <a:off x="9868975" y="2747500"/>
            <a:ext cx="984600" cy="839700"/>
          </a:xfrm>
          <a:prstGeom prst="curvedConnector2">
            <a:avLst/>
          </a:prstGeom>
          <a:noFill/>
          <a:ln w="9525" cap="flat" cmpd="sng">
            <a:solidFill>
              <a:schemeClr val="dk2"/>
            </a:solidFill>
            <a:prstDash val="solid"/>
            <a:round/>
            <a:headEnd type="none" w="med" len="med"/>
            <a:tailEnd type="none" w="med" len="med"/>
          </a:ln>
        </p:spPr>
      </p:cxnSp>
      <p:cxnSp>
        <p:nvCxnSpPr>
          <p:cNvPr id="299" name="Google Shape;299;g336e2643ff6_0_290"/>
          <p:cNvCxnSpPr>
            <a:stCxn id="295" idx="0"/>
          </p:cNvCxnSpPr>
          <p:nvPr/>
        </p:nvCxnSpPr>
        <p:spPr>
          <a:xfrm rot="10800000">
            <a:off x="7998250" y="3090800"/>
            <a:ext cx="9600" cy="496500"/>
          </a:xfrm>
          <a:prstGeom prst="straightConnector1">
            <a:avLst/>
          </a:prstGeom>
          <a:noFill/>
          <a:ln w="9525" cap="flat" cmpd="sng">
            <a:solidFill>
              <a:schemeClr val="dk2"/>
            </a:solidFill>
            <a:prstDash val="solid"/>
            <a:round/>
            <a:headEnd type="none" w="med" len="med"/>
            <a:tailEnd type="none" w="med" len="med"/>
          </a:ln>
        </p:spPr>
      </p:cxnSp>
      <p:cxnSp>
        <p:nvCxnSpPr>
          <p:cNvPr id="300" name="Google Shape;300;g336e2643ff6_0_290"/>
          <p:cNvCxnSpPr/>
          <p:nvPr/>
        </p:nvCxnSpPr>
        <p:spPr>
          <a:xfrm rot="10800000">
            <a:off x="9331225" y="3090800"/>
            <a:ext cx="9600" cy="496500"/>
          </a:xfrm>
          <a:prstGeom prst="straightConnector1">
            <a:avLst/>
          </a:prstGeom>
          <a:noFill/>
          <a:ln w="9525" cap="flat" cmpd="sng">
            <a:solidFill>
              <a:schemeClr val="dk2"/>
            </a:solidFill>
            <a:prstDash val="solid"/>
            <a:round/>
            <a:headEnd type="none" w="med" len="med"/>
            <a:tailEnd type="none" w="med" len="med"/>
          </a:ln>
        </p:spPr>
      </p:cxnSp>
      <p:cxnSp>
        <p:nvCxnSpPr>
          <p:cNvPr id="301" name="Google Shape;301;g336e2643ff6_0_290"/>
          <p:cNvCxnSpPr>
            <a:stCxn id="291" idx="2"/>
            <a:endCxn id="292" idx="0"/>
          </p:cNvCxnSpPr>
          <p:nvPr/>
        </p:nvCxnSpPr>
        <p:spPr>
          <a:xfrm>
            <a:off x="8497375" y="2076175"/>
            <a:ext cx="0" cy="362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336e2643ff6_0_37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18</a:t>
            </a:fld>
            <a:endParaRPr/>
          </a:p>
        </p:txBody>
      </p:sp>
      <p:sp>
        <p:nvSpPr>
          <p:cNvPr id="308" name="Google Shape;308;g336e2643ff6_0_375"/>
          <p:cNvSpPr/>
          <p:nvPr/>
        </p:nvSpPr>
        <p:spPr>
          <a:xfrm>
            <a:off x="4786650" y="1065200"/>
            <a:ext cx="3206400" cy="85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Model Validation</a:t>
            </a:r>
            <a:endParaRPr/>
          </a:p>
        </p:txBody>
      </p:sp>
      <p:sp>
        <p:nvSpPr>
          <p:cNvPr id="309" name="Google Shape;309;g336e2643ff6_0_375"/>
          <p:cNvSpPr/>
          <p:nvPr/>
        </p:nvSpPr>
        <p:spPr>
          <a:xfrm>
            <a:off x="163125" y="2733575"/>
            <a:ext cx="2624700" cy="1283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Accuracy </a:t>
            </a:r>
            <a:endParaRPr/>
          </a:p>
        </p:txBody>
      </p:sp>
      <p:sp>
        <p:nvSpPr>
          <p:cNvPr id="310" name="Google Shape;310;g336e2643ff6_0_375"/>
          <p:cNvSpPr/>
          <p:nvPr/>
        </p:nvSpPr>
        <p:spPr>
          <a:xfrm>
            <a:off x="3334000" y="2787450"/>
            <a:ext cx="2588700" cy="1283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Kappa Index</a:t>
            </a:r>
            <a:endParaRPr/>
          </a:p>
        </p:txBody>
      </p:sp>
      <p:sp>
        <p:nvSpPr>
          <p:cNvPr id="311" name="Google Shape;311;g336e2643ff6_0_375"/>
          <p:cNvSpPr/>
          <p:nvPr/>
        </p:nvSpPr>
        <p:spPr>
          <a:xfrm>
            <a:off x="6585375" y="2787450"/>
            <a:ext cx="2534400" cy="1283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Root Mean Square Error</a:t>
            </a:r>
            <a:endParaRPr/>
          </a:p>
        </p:txBody>
      </p:sp>
      <p:sp>
        <p:nvSpPr>
          <p:cNvPr id="312" name="Google Shape;312;g336e2643ff6_0_375"/>
          <p:cNvSpPr/>
          <p:nvPr/>
        </p:nvSpPr>
        <p:spPr>
          <a:xfrm>
            <a:off x="9474525" y="2787450"/>
            <a:ext cx="2534400" cy="1283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Area Under the Curve</a:t>
            </a:r>
            <a:endParaRPr/>
          </a:p>
        </p:txBody>
      </p:sp>
      <p:cxnSp>
        <p:nvCxnSpPr>
          <p:cNvPr id="313" name="Google Shape;313;g336e2643ff6_0_375"/>
          <p:cNvCxnSpPr>
            <a:stCxn id="308" idx="1"/>
            <a:endCxn id="309" idx="0"/>
          </p:cNvCxnSpPr>
          <p:nvPr/>
        </p:nvCxnSpPr>
        <p:spPr>
          <a:xfrm flipH="1">
            <a:off x="1475550" y="1494500"/>
            <a:ext cx="3311100" cy="1239000"/>
          </a:xfrm>
          <a:prstGeom prst="curvedConnector2">
            <a:avLst/>
          </a:prstGeom>
          <a:noFill/>
          <a:ln w="9525" cap="flat" cmpd="sng">
            <a:solidFill>
              <a:schemeClr val="dk2"/>
            </a:solidFill>
            <a:prstDash val="solid"/>
            <a:round/>
            <a:headEnd type="none" w="med" len="med"/>
            <a:tailEnd type="none" w="med" len="med"/>
          </a:ln>
        </p:spPr>
      </p:cxnSp>
      <p:cxnSp>
        <p:nvCxnSpPr>
          <p:cNvPr id="314" name="Google Shape;314;g336e2643ff6_0_375"/>
          <p:cNvCxnSpPr>
            <a:stCxn id="308" idx="2"/>
            <a:endCxn id="310" idx="0"/>
          </p:cNvCxnSpPr>
          <p:nvPr/>
        </p:nvCxnSpPr>
        <p:spPr>
          <a:xfrm rot="5400000">
            <a:off x="5077200" y="1474850"/>
            <a:ext cx="863700" cy="1761600"/>
          </a:xfrm>
          <a:prstGeom prst="curvedConnector3">
            <a:avLst>
              <a:gd name="adj1" fmla="val 49997"/>
            </a:avLst>
          </a:prstGeom>
          <a:noFill/>
          <a:ln w="9525" cap="flat" cmpd="sng">
            <a:solidFill>
              <a:schemeClr val="dk2"/>
            </a:solidFill>
            <a:prstDash val="solid"/>
            <a:round/>
            <a:headEnd type="none" w="med" len="med"/>
            <a:tailEnd type="none" w="med" len="med"/>
          </a:ln>
        </p:spPr>
      </p:cxnSp>
      <p:cxnSp>
        <p:nvCxnSpPr>
          <p:cNvPr id="315" name="Google Shape;315;g336e2643ff6_0_375"/>
          <p:cNvCxnSpPr>
            <a:stCxn id="308" idx="2"/>
            <a:endCxn id="311" idx="0"/>
          </p:cNvCxnSpPr>
          <p:nvPr/>
        </p:nvCxnSpPr>
        <p:spPr>
          <a:xfrm rot="-5400000" flipH="1">
            <a:off x="6689400" y="1624250"/>
            <a:ext cx="863700" cy="1462800"/>
          </a:xfrm>
          <a:prstGeom prst="curvedConnector3">
            <a:avLst>
              <a:gd name="adj1" fmla="val 49997"/>
            </a:avLst>
          </a:prstGeom>
          <a:noFill/>
          <a:ln w="9525" cap="flat" cmpd="sng">
            <a:solidFill>
              <a:schemeClr val="dk2"/>
            </a:solidFill>
            <a:prstDash val="solid"/>
            <a:round/>
            <a:headEnd type="none" w="med" len="med"/>
            <a:tailEnd type="none" w="med" len="med"/>
          </a:ln>
        </p:spPr>
      </p:cxnSp>
      <p:cxnSp>
        <p:nvCxnSpPr>
          <p:cNvPr id="316" name="Google Shape;316;g336e2643ff6_0_375"/>
          <p:cNvCxnSpPr>
            <a:stCxn id="308" idx="3"/>
            <a:endCxn id="312" idx="0"/>
          </p:cNvCxnSpPr>
          <p:nvPr/>
        </p:nvCxnSpPr>
        <p:spPr>
          <a:xfrm>
            <a:off x="7993050" y="1494500"/>
            <a:ext cx="2748600" cy="12930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g33712a4e0dd_3_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19</a:t>
            </a:fld>
            <a:endParaRPr/>
          </a:p>
        </p:txBody>
      </p:sp>
      <p:sp>
        <p:nvSpPr>
          <p:cNvPr id="323" name="Google Shape;323;g33712a4e0dd_3_6"/>
          <p:cNvSpPr/>
          <p:nvPr/>
        </p:nvSpPr>
        <p:spPr>
          <a:xfrm>
            <a:off x="261250" y="1556075"/>
            <a:ext cx="1976100" cy="735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Data Collection</a:t>
            </a:r>
            <a:endParaRPr/>
          </a:p>
        </p:txBody>
      </p:sp>
      <p:sp>
        <p:nvSpPr>
          <p:cNvPr id="324" name="Google Shape;324;g33712a4e0dd_3_6"/>
          <p:cNvSpPr txBox="1"/>
          <p:nvPr/>
        </p:nvSpPr>
        <p:spPr>
          <a:xfrm>
            <a:off x="160975" y="603700"/>
            <a:ext cx="4255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3.4</a:t>
            </a:r>
            <a:r>
              <a:rPr lang="en-US" sz="2800" b="1">
                <a:solidFill>
                  <a:schemeClr val="dk1"/>
                </a:solidFill>
                <a:latin typeface="Times New Roman"/>
                <a:ea typeface="Times New Roman"/>
                <a:cs typeface="Times New Roman"/>
                <a:sym typeface="Times New Roman"/>
              </a:rPr>
              <a:t> </a:t>
            </a:r>
            <a:r>
              <a:rPr lang="en-US" sz="2400" b="1">
                <a:solidFill>
                  <a:schemeClr val="dk1"/>
                </a:solidFill>
                <a:latin typeface="Times New Roman"/>
                <a:ea typeface="Times New Roman"/>
                <a:cs typeface="Times New Roman"/>
                <a:sym typeface="Times New Roman"/>
              </a:rPr>
              <a:t>Sharma et.al 2023</a:t>
            </a:r>
            <a:endParaRPr sz="2400" b="1">
              <a:latin typeface="Times New Roman"/>
              <a:ea typeface="Times New Roman"/>
              <a:cs typeface="Times New Roman"/>
              <a:sym typeface="Times New Roman"/>
            </a:endParaRPr>
          </a:p>
        </p:txBody>
      </p:sp>
      <p:sp>
        <p:nvSpPr>
          <p:cNvPr id="325" name="Google Shape;325;g33712a4e0dd_3_6"/>
          <p:cNvSpPr/>
          <p:nvPr/>
        </p:nvSpPr>
        <p:spPr>
          <a:xfrm>
            <a:off x="2440375" y="1556075"/>
            <a:ext cx="1976100" cy="735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Data Preprocessing</a:t>
            </a:r>
            <a:endParaRPr/>
          </a:p>
        </p:txBody>
      </p:sp>
      <p:sp>
        <p:nvSpPr>
          <p:cNvPr id="326" name="Google Shape;326;g33712a4e0dd_3_6"/>
          <p:cNvSpPr/>
          <p:nvPr/>
        </p:nvSpPr>
        <p:spPr>
          <a:xfrm>
            <a:off x="4619500" y="1556075"/>
            <a:ext cx="1976100" cy="735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Data Splitting and Normalisation</a:t>
            </a:r>
            <a:endParaRPr/>
          </a:p>
        </p:txBody>
      </p:sp>
      <p:sp>
        <p:nvSpPr>
          <p:cNvPr id="327" name="Google Shape;327;g33712a4e0dd_3_6"/>
          <p:cNvSpPr/>
          <p:nvPr/>
        </p:nvSpPr>
        <p:spPr>
          <a:xfrm>
            <a:off x="6798625" y="1556075"/>
            <a:ext cx="1976100" cy="735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Handling Imbalance in training Data</a:t>
            </a:r>
            <a:endParaRPr/>
          </a:p>
        </p:txBody>
      </p:sp>
      <p:sp>
        <p:nvSpPr>
          <p:cNvPr id="328" name="Google Shape;328;g33712a4e0dd_3_6"/>
          <p:cNvSpPr/>
          <p:nvPr/>
        </p:nvSpPr>
        <p:spPr>
          <a:xfrm>
            <a:off x="9109775" y="1556075"/>
            <a:ext cx="1976100" cy="735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Machine Learning Model Development</a:t>
            </a:r>
            <a:endParaRPr/>
          </a:p>
        </p:txBody>
      </p:sp>
      <p:sp>
        <p:nvSpPr>
          <p:cNvPr id="329" name="Google Shape;329;g33712a4e0dd_3_6"/>
          <p:cNvSpPr/>
          <p:nvPr/>
        </p:nvSpPr>
        <p:spPr>
          <a:xfrm>
            <a:off x="261250" y="2750850"/>
            <a:ext cx="1976100" cy="2925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a:t>Landslide inventory data from GSI and COOLR.</a:t>
            </a:r>
            <a:endParaRPr/>
          </a:p>
          <a:p>
            <a:pPr marL="457200" lvl="0" indent="-317500" algn="l" rtl="0">
              <a:spcBef>
                <a:spcPts val="0"/>
              </a:spcBef>
              <a:spcAft>
                <a:spcPts val="0"/>
              </a:spcAft>
              <a:buSzPts val="1400"/>
              <a:buChar char="●"/>
            </a:pPr>
            <a:r>
              <a:rPr lang="en-US"/>
              <a:t>Geospatial dataset ( DEM, Soil properties, etc)</a:t>
            </a:r>
            <a:endParaRPr/>
          </a:p>
        </p:txBody>
      </p:sp>
      <p:sp>
        <p:nvSpPr>
          <p:cNvPr id="330" name="Google Shape;330;g33712a4e0dd_3_6"/>
          <p:cNvSpPr/>
          <p:nvPr/>
        </p:nvSpPr>
        <p:spPr>
          <a:xfrm>
            <a:off x="2440375" y="2750850"/>
            <a:ext cx="1976100" cy="2925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a:t>Resample all dataset to uniform resolution</a:t>
            </a:r>
            <a:endParaRPr/>
          </a:p>
          <a:p>
            <a:pPr marL="457200" lvl="0" indent="-317500" algn="l" rtl="0">
              <a:spcBef>
                <a:spcPts val="0"/>
              </a:spcBef>
              <a:spcAft>
                <a:spcPts val="0"/>
              </a:spcAft>
              <a:buSzPts val="1400"/>
              <a:buChar char="●"/>
            </a:pPr>
            <a:r>
              <a:rPr lang="en-US"/>
              <a:t>Handling of Missing Data</a:t>
            </a:r>
            <a:endParaRPr/>
          </a:p>
        </p:txBody>
      </p:sp>
      <p:sp>
        <p:nvSpPr>
          <p:cNvPr id="331" name="Google Shape;331;g33712a4e0dd_3_6"/>
          <p:cNvSpPr/>
          <p:nvPr/>
        </p:nvSpPr>
        <p:spPr>
          <a:xfrm>
            <a:off x="4619500" y="2750850"/>
            <a:ext cx="1976100" cy="2925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a:t>Split dataset into training, validation and testing sets</a:t>
            </a:r>
            <a:endParaRPr/>
          </a:p>
        </p:txBody>
      </p:sp>
      <p:sp>
        <p:nvSpPr>
          <p:cNvPr id="332" name="Google Shape;332;g33712a4e0dd_3_6"/>
          <p:cNvSpPr/>
          <p:nvPr/>
        </p:nvSpPr>
        <p:spPr>
          <a:xfrm>
            <a:off x="6798625" y="2750838"/>
            <a:ext cx="1976100" cy="2925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a:t>One sided selection technique</a:t>
            </a:r>
            <a:endParaRPr/>
          </a:p>
          <a:p>
            <a:pPr marL="457200" lvl="0" indent="-317500" algn="l" rtl="0">
              <a:spcBef>
                <a:spcPts val="0"/>
              </a:spcBef>
              <a:spcAft>
                <a:spcPts val="0"/>
              </a:spcAft>
              <a:buSzPts val="1400"/>
              <a:buChar char="●"/>
            </a:pPr>
            <a:r>
              <a:rPr lang="en-US"/>
              <a:t>SVMSMOTE technique </a:t>
            </a:r>
            <a:endParaRPr/>
          </a:p>
        </p:txBody>
      </p:sp>
      <p:sp>
        <p:nvSpPr>
          <p:cNvPr id="333" name="Google Shape;333;g33712a4e0dd_3_6"/>
          <p:cNvSpPr/>
          <p:nvPr/>
        </p:nvSpPr>
        <p:spPr>
          <a:xfrm>
            <a:off x="9109775" y="2750838"/>
            <a:ext cx="1976100" cy="2925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a:t>Random Forest</a:t>
            </a:r>
            <a:endParaRPr/>
          </a:p>
          <a:p>
            <a:pPr marL="457200" lvl="0" indent="-317500" algn="l" rtl="0">
              <a:spcBef>
                <a:spcPts val="0"/>
              </a:spcBef>
              <a:spcAft>
                <a:spcPts val="0"/>
              </a:spcAft>
              <a:buSzPts val="1400"/>
              <a:buChar char="●"/>
            </a:pPr>
            <a:r>
              <a:rPr lang="en-US"/>
              <a:t>Artificial Neural NEtworks</a:t>
            </a:r>
            <a:endParaRPr/>
          </a:p>
          <a:p>
            <a:pPr marL="457200" lvl="0" indent="-317500" algn="l" rtl="0">
              <a:spcBef>
                <a:spcPts val="0"/>
              </a:spcBef>
              <a:spcAft>
                <a:spcPts val="0"/>
              </a:spcAft>
              <a:buSzPts val="1400"/>
              <a:buChar char="●"/>
            </a:pPr>
            <a:r>
              <a:rPr lang="en-US"/>
              <a:t>Support Vector Machine</a:t>
            </a:r>
            <a:endParaRPr/>
          </a:p>
        </p:txBody>
      </p:sp>
      <p:cxnSp>
        <p:nvCxnSpPr>
          <p:cNvPr id="334" name="Google Shape;334;g33712a4e0dd_3_6"/>
          <p:cNvCxnSpPr>
            <a:stCxn id="323" idx="2"/>
            <a:endCxn id="329" idx="0"/>
          </p:cNvCxnSpPr>
          <p:nvPr/>
        </p:nvCxnSpPr>
        <p:spPr>
          <a:xfrm>
            <a:off x="1249300" y="2291075"/>
            <a:ext cx="0" cy="459900"/>
          </a:xfrm>
          <a:prstGeom prst="straightConnector1">
            <a:avLst/>
          </a:prstGeom>
          <a:noFill/>
          <a:ln w="9525" cap="flat" cmpd="sng">
            <a:solidFill>
              <a:schemeClr val="dk2"/>
            </a:solidFill>
            <a:prstDash val="solid"/>
            <a:round/>
            <a:headEnd type="none" w="med" len="med"/>
            <a:tailEnd type="none" w="med" len="med"/>
          </a:ln>
        </p:spPr>
      </p:cxnSp>
      <p:cxnSp>
        <p:nvCxnSpPr>
          <p:cNvPr id="335" name="Google Shape;335;g33712a4e0dd_3_6"/>
          <p:cNvCxnSpPr>
            <a:stCxn id="325" idx="2"/>
            <a:endCxn id="330" idx="0"/>
          </p:cNvCxnSpPr>
          <p:nvPr/>
        </p:nvCxnSpPr>
        <p:spPr>
          <a:xfrm>
            <a:off x="3428425" y="2291075"/>
            <a:ext cx="0" cy="459900"/>
          </a:xfrm>
          <a:prstGeom prst="straightConnector1">
            <a:avLst/>
          </a:prstGeom>
          <a:noFill/>
          <a:ln w="9525" cap="flat" cmpd="sng">
            <a:solidFill>
              <a:schemeClr val="dk2"/>
            </a:solidFill>
            <a:prstDash val="solid"/>
            <a:round/>
            <a:headEnd type="none" w="med" len="med"/>
            <a:tailEnd type="none" w="med" len="med"/>
          </a:ln>
        </p:spPr>
      </p:cxnSp>
      <p:cxnSp>
        <p:nvCxnSpPr>
          <p:cNvPr id="336" name="Google Shape;336;g33712a4e0dd_3_6"/>
          <p:cNvCxnSpPr>
            <a:stCxn id="326" idx="2"/>
            <a:endCxn id="331" idx="0"/>
          </p:cNvCxnSpPr>
          <p:nvPr/>
        </p:nvCxnSpPr>
        <p:spPr>
          <a:xfrm>
            <a:off x="5607550" y="2291075"/>
            <a:ext cx="0" cy="45990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g33712a4e0dd_3_6"/>
          <p:cNvCxnSpPr>
            <a:stCxn id="327" idx="2"/>
            <a:endCxn id="332" idx="0"/>
          </p:cNvCxnSpPr>
          <p:nvPr/>
        </p:nvCxnSpPr>
        <p:spPr>
          <a:xfrm>
            <a:off x="7786675" y="2291075"/>
            <a:ext cx="0" cy="459900"/>
          </a:xfrm>
          <a:prstGeom prst="straightConnector1">
            <a:avLst/>
          </a:prstGeom>
          <a:noFill/>
          <a:ln w="9525" cap="flat" cmpd="sng">
            <a:solidFill>
              <a:schemeClr val="dk2"/>
            </a:solidFill>
            <a:prstDash val="solid"/>
            <a:round/>
            <a:headEnd type="none" w="med" len="med"/>
            <a:tailEnd type="none" w="med" len="med"/>
          </a:ln>
        </p:spPr>
      </p:cxnSp>
      <p:cxnSp>
        <p:nvCxnSpPr>
          <p:cNvPr id="338" name="Google Shape;338;g33712a4e0dd_3_6"/>
          <p:cNvCxnSpPr>
            <a:stCxn id="328" idx="2"/>
            <a:endCxn id="333" idx="0"/>
          </p:cNvCxnSpPr>
          <p:nvPr/>
        </p:nvCxnSpPr>
        <p:spPr>
          <a:xfrm>
            <a:off x="10097825" y="2291075"/>
            <a:ext cx="0" cy="4599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g3311ed088bc_3_1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2</a:t>
            </a:fld>
            <a:endParaRPr/>
          </a:p>
        </p:txBody>
      </p:sp>
      <p:sp>
        <p:nvSpPr>
          <p:cNvPr id="99" name="Google Shape;99;g3311ed088bc_3_11"/>
          <p:cNvSpPr txBox="1"/>
          <p:nvPr/>
        </p:nvSpPr>
        <p:spPr>
          <a:xfrm>
            <a:off x="681100" y="990550"/>
            <a:ext cx="4103100" cy="50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500" b="1">
                <a:latin typeface="Times New Roman"/>
                <a:ea typeface="Times New Roman"/>
                <a:cs typeface="Times New Roman"/>
                <a:sym typeface="Times New Roman"/>
              </a:rPr>
              <a:t>Content:-</a:t>
            </a:r>
            <a:endParaRPr sz="3500" b="1">
              <a:latin typeface="Times New Roman"/>
              <a:ea typeface="Times New Roman"/>
              <a:cs typeface="Times New Roman"/>
              <a:sym typeface="Times New Roman"/>
            </a:endParaRPr>
          </a:p>
          <a:p>
            <a:pPr marL="0" lvl="0" indent="0" algn="l" rtl="0">
              <a:spcBef>
                <a:spcPts val="0"/>
              </a:spcBef>
              <a:spcAft>
                <a:spcPts val="0"/>
              </a:spcAft>
              <a:buNone/>
            </a:pPr>
            <a:endParaRPr sz="2400" b="1">
              <a:latin typeface="Times New Roman"/>
              <a:ea typeface="Times New Roman"/>
              <a:cs typeface="Times New Roman"/>
              <a:sym typeface="Times New Roman"/>
            </a:endParaRPr>
          </a:p>
          <a:p>
            <a:pPr marL="457200" lvl="0" indent="-381000" algn="l" rtl="0">
              <a:lnSpc>
                <a:spcPct val="150000"/>
              </a:lnSpc>
              <a:spcBef>
                <a:spcPts val="0"/>
              </a:spcBef>
              <a:spcAft>
                <a:spcPts val="0"/>
              </a:spcAft>
              <a:buSzPts val="2400"/>
              <a:buFont typeface="Times New Roman"/>
              <a:buAutoNum type="arabicPeriod"/>
            </a:pPr>
            <a:r>
              <a:rPr lang="en-US" sz="2400">
                <a:latin typeface="Times New Roman"/>
                <a:ea typeface="Times New Roman"/>
                <a:cs typeface="Times New Roman"/>
                <a:sym typeface="Times New Roman"/>
              </a:rPr>
              <a:t>Introduction</a:t>
            </a:r>
            <a:endParaRPr sz="2400">
              <a:latin typeface="Times New Roman"/>
              <a:ea typeface="Times New Roman"/>
              <a:cs typeface="Times New Roman"/>
              <a:sym typeface="Times New Roman"/>
            </a:endParaRPr>
          </a:p>
          <a:p>
            <a:pPr marL="457200" lvl="0" indent="-381000" algn="l" rtl="0">
              <a:lnSpc>
                <a:spcPct val="150000"/>
              </a:lnSpc>
              <a:spcBef>
                <a:spcPts val="0"/>
              </a:spcBef>
              <a:spcAft>
                <a:spcPts val="0"/>
              </a:spcAft>
              <a:buSzPts val="2400"/>
              <a:buFont typeface="Times New Roman"/>
              <a:buAutoNum type="arabicPeriod"/>
            </a:pPr>
            <a:r>
              <a:rPr lang="en-US" sz="2400">
                <a:latin typeface="Times New Roman"/>
                <a:ea typeface="Times New Roman"/>
                <a:cs typeface="Times New Roman"/>
                <a:sym typeface="Times New Roman"/>
              </a:rPr>
              <a:t>Study Area</a:t>
            </a:r>
            <a:endParaRPr sz="2400">
              <a:latin typeface="Times New Roman"/>
              <a:ea typeface="Times New Roman"/>
              <a:cs typeface="Times New Roman"/>
              <a:sym typeface="Times New Roman"/>
            </a:endParaRPr>
          </a:p>
          <a:p>
            <a:pPr marL="457200" lvl="0" indent="-381000" algn="l" rtl="0">
              <a:lnSpc>
                <a:spcPct val="150000"/>
              </a:lnSpc>
              <a:spcBef>
                <a:spcPts val="0"/>
              </a:spcBef>
              <a:spcAft>
                <a:spcPts val="0"/>
              </a:spcAft>
              <a:buSzPts val="2400"/>
              <a:buFont typeface="Times New Roman"/>
              <a:buAutoNum type="arabicPeriod"/>
            </a:pPr>
            <a:r>
              <a:rPr lang="en-US" sz="2400">
                <a:latin typeface="Times New Roman"/>
                <a:ea typeface="Times New Roman"/>
                <a:cs typeface="Times New Roman"/>
                <a:sym typeface="Times New Roman"/>
              </a:rPr>
              <a:t>Methodology</a:t>
            </a:r>
            <a:endParaRPr sz="2400">
              <a:latin typeface="Times New Roman"/>
              <a:ea typeface="Times New Roman"/>
              <a:cs typeface="Times New Roman"/>
              <a:sym typeface="Times New Roman"/>
            </a:endParaRPr>
          </a:p>
          <a:p>
            <a:pPr marL="457200" lvl="0" indent="-381000" algn="l" rtl="0">
              <a:lnSpc>
                <a:spcPct val="150000"/>
              </a:lnSpc>
              <a:spcBef>
                <a:spcPts val="0"/>
              </a:spcBef>
              <a:spcAft>
                <a:spcPts val="0"/>
              </a:spcAft>
              <a:buSzPts val="2400"/>
              <a:buFont typeface="Times New Roman"/>
              <a:buAutoNum type="arabicPeriod"/>
            </a:pPr>
            <a:r>
              <a:rPr lang="en-US" sz="2400">
                <a:latin typeface="Times New Roman"/>
                <a:ea typeface="Times New Roman"/>
                <a:cs typeface="Times New Roman"/>
                <a:sym typeface="Times New Roman"/>
              </a:rPr>
              <a:t>Results and Discussion</a:t>
            </a:r>
            <a:endParaRPr sz="2400">
              <a:latin typeface="Times New Roman"/>
              <a:ea typeface="Times New Roman"/>
              <a:cs typeface="Times New Roman"/>
              <a:sym typeface="Times New Roman"/>
            </a:endParaRPr>
          </a:p>
          <a:p>
            <a:pPr marL="457200" lvl="0" indent="-381000" algn="l" rtl="0">
              <a:lnSpc>
                <a:spcPct val="150000"/>
              </a:lnSpc>
              <a:spcBef>
                <a:spcPts val="0"/>
              </a:spcBef>
              <a:spcAft>
                <a:spcPts val="0"/>
              </a:spcAft>
              <a:buSzPts val="2400"/>
              <a:buFont typeface="Times New Roman"/>
              <a:buAutoNum type="arabicPeriod"/>
            </a:pPr>
            <a:r>
              <a:rPr lang="en-US" sz="2400">
                <a:latin typeface="Times New Roman"/>
                <a:ea typeface="Times New Roman"/>
                <a:cs typeface="Times New Roman"/>
                <a:sym typeface="Times New Roman"/>
              </a:rPr>
              <a:t>Conclusion</a:t>
            </a:r>
            <a:endParaRPr sz="2400">
              <a:latin typeface="Times New Roman"/>
              <a:ea typeface="Times New Roman"/>
              <a:cs typeface="Times New Roman"/>
              <a:sym typeface="Times New Roman"/>
            </a:endParaRPr>
          </a:p>
          <a:p>
            <a:pPr marL="457200" lvl="0" indent="-381000" algn="l" rtl="0">
              <a:lnSpc>
                <a:spcPct val="150000"/>
              </a:lnSpc>
              <a:spcBef>
                <a:spcPts val="0"/>
              </a:spcBef>
              <a:spcAft>
                <a:spcPts val="0"/>
              </a:spcAft>
              <a:buSzPts val="2400"/>
              <a:buFont typeface="Times New Roman"/>
              <a:buAutoNum type="arabicPeriod"/>
            </a:pPr>
            <a:r>
              <a:rPr lang="en-US" sz="2400">
                <a:latin typeface="Times New Roman"/>
                <a:ea typeface="Times New Roman"/>
                <a:cs typeface="Times New Roman"/>
                <a:sym typeface="Times New Roman"/>
              </a:rPr>
              <a:t>References</a:t>
            </a:r>
            <a:endParaRPr sz="24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33712a4e0dd_3_3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20</a:t>
            </a:fld>
            <a:endParaRPr/>
          </a:p>
        </p:txBody>
      </p:sp>
      <p:sp>
        <p:nvSpPr>
          <p:cNvPr id="345" name="Google Shape;345;g33712a4e0dd_3_30"/>
          <p:cNvSpPr/>
          <p:nvPr/>
        </p:nvSpPr>
        <p:spPr>
          <a:xfrm>
            <a:off x="874525" y="1457950"/>
            <a:ext cx="1976100" cy="735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Ensemble learning</a:t>
            </a:r>
            <a:endParaRPr/>
          </a:p>
        </p:txBody>
      </p:sp>
      <p:sp>
        <p:nvSpPr>
          <p:cNvPr id="346" name="Google Shape;346;g33712a4e0dd_3_30"/>
          <p:cNvSpPr txBox="1"/>
          <p:nvPr/>
        </p:nvSpPr>
        <p:spPr>
          <a:xfrm>
            <a:off x="175475" y="579175"/>
            <a:ext cx="4255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400" b="1">
                <a:solidFill>
                  <a:schemeClr val="dk1"/>
                </a:solidFill>
                <a:latin typeface="Times New Roman"/>
                <a:ea typeface="Times New Roman"/>
                <a:cs typeface="Times New Roman"/>
                <a:sym typeface="Times New Roman"/>
              </a:rPr>
              <a:t>3.4</a:t>
            </a:r>
            <a:r>
              <a:rPr lang="en-US" sz="2800" b="1">
                <a:solidFill>
                  <a:schemeClr val="dk1"/>
                </a:solidFill>
                <a:latin typeface="Times New Roman"/>
                <a:ea typeface="Times New Roman"/>
                <a:cs typeface="Times New Roman"/>
                <a:sym typeface="Times New Roman"/>
              </a:rPr>
              <a:t> </a:t>
            </a:r>
            <a:r>
              <a:rPr lang="en-US" sz="2400" b="1">
                <a:solidFill>
                  <a:schemeClr val="dk1"/>
                </a:solidFill>
                <a:latin typeface="Times New Roman"/>
                <a:ea typeface="Times New Roman"/>
                <a:cs typeface="Times New Roman"/>
                <a:sym typeface="Times New Roman"/>
              </a:rPr>
              <a:t>Sharma et.al 2023</a:t>
            </a:r>
            <a:endParaRPr sz="1800" b="1">
              <a:latin typeface="Times New Roman"/>
              <a:ea typeface="Times New Roman"/>
              <a:cs typeface="Times New Roman"/>
              <a:sym typeface="Times New Roman"/>
            </a:endParaRPr>
          </a:p>
        </p:txBody>
      </p:sp>
      <p:sp>
        <p:nvSpPr>
          <p:cNvPr id="347" name="Google Shape;347;g33712a4e0dd_3_30"/>
          <p:cNvSpPr/>
          <p:nvPr/>
        </p:nvSpPr>
        <p:spPr>
          <a:xfrm>
            <a:off x="5107950" y="1457950"/>
            <a:ext cx="1976100" cy="735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Model Validation and Performance Evaluation</a:t>
            </a:r>
            <a:endParaRPr/>
          </a:p>
        </p:txBody>
      </p:sp>
      <p:sp>
        <p:nvSpPr>
          <p:cNvPr id="348" name="Google Shape;348;g33712a4e0dd_3_30"/>
          <p:cNvSpPr/>
          <p:nvPr/>
        </p:nvSpPr>
        <p:spPr>
          <a:xfrm>
            <a:off x="8994150" y="1457950"/>
            <a:ext cx="1976100" cy="735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Landslide Susceptibility Map Generation</a:t>
            </a:r>
            <a:endParaRPr/>
          </a:p>
        </p:txBody>
      </p:sp>
      <p:sp>
        <p:nvSpPr>
          <p:cNvPr id="349" name="Google Shape;349;g33712a4e0dd_3_30"/>
          <p:cNvSpPr/>
          <p:nvPr/>
        </p:nvSpPr>
        <p:spPr>
          <a:xfrm>
            <a:off x="874525" y="2579125"/>
            <a:ext cx="1976100" cy="2925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a:t>LR has been used as the meta classifier.</a:t>
            </a:r>
            <a:endParaRPr/>
          </a:p>
          <a:p>
            <a:pPr marL="457200" lvl="0" indent="-317500" algn="l" rtl="0">
              <a:spcBef>
                <a:spcPts val="0"/>
              </a:spcBef>
              <a:spcAft>
                <a:spcPts val="0"/>
              </a:spcAft>
              <a:buSzPts val="1400"/>
              <a:buChar char="●"/>
            </a:pPr>
            <a:r>
              <a:rPr lang="en-US"/>
              <a:t>Blending ensemble combines RF, ANN and SVM with LR method</a:t>
            </a:r>
            <a:endParaRPr/>
          </a:p>
        </p:txBody>
      </p:sp>
      <p:sp>
        <p:nvSpPr>
          <p:cNvPr id="350" name="Google Shape;350;g33712a4e0dd_3_30"/>
          <p:cNvSpPr/>
          <p:nvPr/>
        </p:nvSpPr>
        <p:spPr>
          <a:xfrm>
            <a:off x="5107950" y="2579125"/>
            <a:ext cx="1976100" cy="2925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a:t>MCC</a:t>
            </a:r>
            <a:endParaRPr/>
          </a:p>
          <a:p>
            <a:pPr marL="457200" lvl="0" indent="-317500" algn="l" rtl="0">
              <a:spcBef>
                <a:spcPts val="0"/>
              </a:spcBef>
              <a:spcAft>
                <a:spcPts val="0"/>
              </a:spcAft>
              <a:buSzPts val="1400"/>
              <a:buChar char="●"/>
            </a:pPr>
            <a:r>
              <a:rPr lang="en-US"/>
              <a:t>AUC-ROC scores.</a:t>
            </a:r>
            <a:endParaRPr/>
          </a:p>
        </p:txBody>
      </p:sp>
      <p:sp>
        <p:nvSpPr>
          <p:cNvPr id="351" name="Google Shape;351;g33712a4e0dd_3_30"/>
          <p:cNvSpPr/>
          <p:nvPr/>
        </p:nvSpPr>
        <p:spPr>
          <a:xfrm>
            <a:off x="8994150" y="2579125"/>
            <a:ext cx="1976100" cy="2925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a:t>Generated utilising the trained ensembled models.</a:t>
            </a:r>
            <a:endParaRPr/>
          </a:p>
        </p:txBody>
      </p:sp>
      <p:cxnSp>
        <p:nvCxnSpPr>
          <p:cNvPr id="352" name="Google Shape;352;g33712a4e0dd_3_30"/>
          <p:cNvCxnSpPr>
            <a:stCxn id="345" idx="2"/>
            <a:endCxn id="349" idx="0"/>
          </p:cNvCxnSpPr>
          <p:nvPr/>
        </p:nvCxnSpPr>
        <p:spPr>
          <a:xfrm>
            <a:off x="1862575" y="2192950"/>
            <a:ext cx="0" cy="386100"/>
          </a:xfrm>
          <a:prstGeom prst="straightConnector1">
            <a:avLst/>
          </a:prstGeom>
          <a:noFill/>
          <a:ln w="9525" cap="flat" cmpd="sng">
            <a:solidFill>
              <a:schemeClr val="dk2"/>
            </a:solidFill>
            <a:prstDash val="solid"/>
            <a:round/>
            <a:headEnd type="none" w="med" len="med"/>
            <a:tailEnd type="none" w="med" len="med"/>
          </a:ln>
        </p:spPr>
      </p:cxnSp>
      <p:cxnSp>
        <p:nvCxnSpPr>
          <p:cNvPr id="353" name="Google Shape;353;g33712a4e0dd_3_30"/>
          <p:cNvCxnSpPr>
            <a:stCxn id="347" idx="2"/>
            <a:endCxn id="350" idx="0"/>
          </p:cNvCxnSpPr>
          <p:nvPr/>
        </p:nvCxnSpPr>
        <p:spPr>
          <a:xfrm>
            <a:off x="6096000" y="2192950"/>
            <a:ext cx="0" cy="386100"/>
          </a:xfrm>
          <a:prstGeom prst="straightConnector1">
            <a:avLst/>
          </a:prstGeom>
          <a:noFill/>
          <a:ln w="9525" cap="flat" cmpd="sng">
            <a:solidFill>
              <a:schemeClr val="dk2"/>
            </a:solidFill>
            <a:prstDash val="solid"/>
            <a:round/>
            <a:headEnd type="none" w="med" len="med"/>
            <a:tailEnd type="none" w="med" len="med"/>
          </a:ln>
        </p:spPr>
      </p:cxnSp>
      <p:cxnSp>
        <p:nvCxnSpPr>
          <p:cNvPr id="354" name="Google Shape;354;g33712a4e0dd_3_30"/>
          <p:cNvCxnSpPr>
            <a:stCxn id="348" idx="2"/>
            <a:endCxn id="351" idx="0"/>
          </p:cNvCxnSpPr>
          <p:nvPr/>
        </p:nvCxnSpPr>
        <p:spPr>
          <a:xfrm>
            <a:off x="9982200" y="2192950"/>
            <a:ext cx="0" cy="3861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3311ed088bc_4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21</a:t>
            </a:fld>
            <a:endParaRPr/>
          </a:p>
        </p:txBody>
      </p:sp>
      <p:sp>
        <p:nvSpPr>
          <p:cNvPr id="361" name="Google Shape;361;g3311ed088bc_4_0"/>
          <p:cNvSpPr txBox="1"/>
          <p:nvPr/>
        </p:nvSpPr>
        <p:spPr>
          <a:xfrm>
            <a:off x="214325" y="535800"/>
            <a:ext cx="5482800" cy="61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800" b="1">
                <a:solidFill>
                  <a:schemeClr val="dk1"/>
                </a:solidFill>
                <a:latin typeface="Times"/>
                <a:ea typeface="Times"/>
                <a:cs typeface="Times"/>
                <a:sym typeface="Times"/>
              </a:rPr>
              <a:t>4. RESULTS AND DISCUSSION</a:t>
            </a:r>
            <a:endParaRPr sz="2800" b="1">
              <a:solidFill>
                <a:schemeClr val="dk1"/>
              </a:solidFill>
              <a:latin typeface="Times"/>
              <a:ea typeface="Times"/>
              <a:cs typeface="Times"/>
              <a:sym typeface="Times"/>
            </a:endParaRPr>
          </a:p>
        </p:txBody>
      </p:sp>
      <p:sp>
        <p:nvSpPr>
          <p:cNvPr id="362" name="Google Shape;362;g3311ed088bc_4_0"/>
          <p:cNvSpPr txBox="1"/>
          <p:nvPr/>
        </p:nvSpPr>
        <p:spPr>
          <a:xfrm>
            <a:off x="359525" y="1000150"/>
            <a:ext cx="11139600" cy="208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200" b="1">
                <a:solidFill>
                  <a:schemeClr val="dk1"/>
                </a:solidFill>
                <a:latin typeface="Times"/>
                <a:ea typeface="Times"/>
                <a:cs typeface="Times"/>
                <a:sym typeface="Times"/>
              </a:rPr>
              <a:t>4.1 Huang et.al, (2022)</a:t>
            </a:r>
            <a:endParaRPr sz="2200" b="1">
              <a:solidFill>
                <a:schemeClr val="dk1"/>
              </a:solidFill>
              <a:latin typeface="Times"/>
              <a:ea typeface="Times"/>
              <a:cs typeface="Times"/>
              <a:sym typeface="Times"/>
            </a:endParaRPr>
          </a:p>
          <a:p>
            <a:pPr marL="0" lvl="0" indent="0" algn="just" rtl="0">
              <a:lnSpc>
                <a:spcPct val="150000"/>
              </a:lnSpc>
              <a:spcBef>
                <a:spcPts val="0"/>
              </a:spcBef>
              <a:spcAft>
                <a:spcPts val="0"/>
              </a:spcAft>
              <a:buNone/>
            </a:pPr>
            <a:r>
              <a:rPr lang="en-US" sz="2000">
                <a:solidFill>
                  <a:schemeClr val="dk1"/>
                </a:solidFill>
                <a:latin typeface="Times"/>
                <a:ea typeface="Times"/>
                <a:cs typeface="Times"/>
                <a:sym typeface="Times"/>
              </a:rPr>
              <a:t>From the historical data there were 325 landslide events covering an area about 8500 m</a:t>
            </a:r>
            <a:r>
              <a:rPr lang="en-US" sz="3200" baseline="30000">
                <a:solidFill>
                  <a:schemeClr val="dk1"/>
                </a:solidFill>
                <a:latin typeface="Times"/>
                <a:ea typeface="Times"/>
                <a:cs typeface="Times"/>
                <a:sym typeface="Times"/>
              </a:rPr>
              <a:t>2</a:t>
            </a:r>
            <a:r>
              <a:rPr lang="en-US" sz="2000">
                <a:solidFill>
                  <a:schemeClr val="dk1"/>
                </a:solidFill>
                <a:latin typeface="Times"/>
                <a:ea typeface="Times"/>
                <a:cs typeface="Times"/>
                <a:sym typeface="Times"/>
              </a:rPr>
              <a:t> in the Xunwu China.</a:t>
            </a:r>
            <a:endParaRPr sz="2000">
              <a:solidFill>
                <a:schemeClr val="dk1"/>
              </a:solidFill>
              <a:latin typeface="Times"/>
              <a:ea typeface="Times"/>
              <a:cs typeface="Times"/>
              <a:sym typeface="Times"/>
            </a:endParaRPr>
          </a:p>
          <a:p>
            <a:pPr marL="0" lvl="0" indent="0" algn="just" rtl="0">
              <a:spcBef>
                <a:spcPts val="0"/>
              </a:spcBef>
              <a:spcAft>
                <a:spcPts val="0"/>
              </a:spcAft>
              <a:buNone/>
            </a:pPr>
            <a:r>
              <a:rPr lang="en-US" sz="2000">
                <a:solidFill>
                  <a:schemeClr val="dk1"/>
                </a:solidFill>
                <a:latin typeface="Times"/>
                <a:ea typeface="Times"/>
                <a:cs typeface="Times"/>
                <a:sym typeface="Times"/>
              </a:rPr>
              <a:t>Main causes for the occurrence of landslide event are heavy precipitation, human activity and slope cutting</a:t>
            </a:r>
            <a:endParaRPr sz="1600">
              <a:latin typeface="Times"/>
              <a:ea typeface="Times"/>
              <a:cs typeface="Times"/>
              <a:sym typeface="Times"/>
            </a:endParaRPr>
          </a:p>
        </p:txBody>
      </p:sp>
      <p:sp>
        <p:nvSpPr>
          <p:cNvPr id="363" name="Google Shape;363;g3311ed088bc_4_0"/>
          <p:cNvSpPr txBox="1"/>
          <p:nvPr/>
        </p:nvSpPr>
        <p:spPr>
          <a:xfrm>
            <a:off x="214325" y="3162538"/>
            <a:ext cx="11430000" cy="32631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US" sz="2000">
                <a:solidFill>
                  <a:schemeClr val="dk1"/>
                </a:solidFill>
                <a:latin typeface="Times"/>
                <a:ea typeface="Times"/>
                <a:cs typeface="Times"/>
                <a:sym typeface="Times"/>
              </a:rPr>
              <a:t>For landslide susceptibility prediction in Xunwu, the following predisposing factors are analyzed:</a:t>
            </a:r>
            <a:endParaRPr sz="2000">
              <a:solidFill>
                <a:schemeClr val="dk1"/>
              </a:solidFill>
              <a:latin typeface="Times"/>
              <a:ea typeface="Times"/>
              <a:cs typeface="Times"/>
              <a:sym typeface="Times"/>
            </a:endParaRPr>
          </a:p>
          <a:p>
            <a:pPr marL="0" lvl="0" indent="0" algn="just" rtl="0">
              <a:lnSpc>
                <a:spcPct val="150000"/>
              </a:lnSpc>
              <a:spcBef>
                <a:spcPts val="0"/>
              </a:spcBef>
              <a:spcAft>
                <a:spcPts val="0"/>
              </a:spcAft>
              <a:buNone/>
            </a:pPr>
            <a:r>
              <a:rPr lang="en-US" sz="2000">
                <a:solidFill>
                  <a:schemeClr val="dk1"/>
                </a:solidFill>
                <a:latin typeface="Times"/>
                <a:ea typeface="Times"/>
                <a:cs typeface="Times"/>
                <a:sym typeface="Times"/>
              </a:rPr>
              <a:t>a)Slope: Areas with slopes greater than 13° are more susceptible.</a:t>
            </a:r>
            <a:endParaRPr sz="2000">
              <a:solidFill>
                <a:schemeClr val="dk1"/>
              </a:solidFill>
              <a:latin typeface="Times"/>
              <a:ea typeface="Times"/>
              <a:cs typeface="Times"/>
              <a:sym typeface="Times"/>
            </a:endParaRPr>
          </a:p>
          <a:p>
            <a:pPr marL="0" lvl="0" indent="0" algn="just" rtl="0">
              <a:lnSpc>
                <a:spcPct val="150000"/>
              </a:lnSpc>
              <a:spcBef>
                <a:spcPts val="0"/>
              </a:spcBef>
              <a:spcAft>
                <a:spcPts val="0"/>
              </a:spcAft>
              <a:buNone/>
            </a:pPr>
            <a:r>
              <a:rPr lang="en-US" sz="2000">
                <a:solidFill>
                  <a:schemeClr val="dk1"/>
                </a:solidFill>
                <a:latin typeface="Times"/>
                <a:ea typeface="Times"/>
                <a:cs typeface="Times"/>
                <a:sym typeface="Times"/>
              </a:rPr>
              <a:t>b) Aspect: East and West-facing slopes are more prone due to complex geological structures.</a:t>
            </a:r>
            <a:endParaRPr sz="2000">
              <a:solidFill>
                <a:schemeClr val="dk1"/>
              </a:solidFill>
              <a:latin typeface="Times"/>
              <a:ea typeface="Times"/>
              <a:cs typeface="Times"/>
              <a:sym typeface="Times"/>
            </a:endParaRPr>
          </a:p>
          <a:p>
            <a:pPr marL="0" lvl="0" indent="0" algn="just" rtl="0">
              <a:lnSpc>
                <a:spcPct val="150000"/>
              </a:lnSpc>
              <a:spcBef>
                <a:spcPts val="0"/>
              </a:spcBef>
              <a:spcAft>
                <a:spcPts val="0"/>
              </a:spcAft>
              <a:buNone/>
            </a:pPr>
            <a:r>
              <a:rPr lang="en-US" sz="2000">
                <a:solidFill>
                  <a:schemeClr val="dk1"/>
                </a:solidFill>
                <a:latin typeface="Times"/>
                <a:ea typeface="Times"/>
                <a:cs typeface="Times"/>
                <a:sym typeface="Times"/>
              </a:rPr>
              <a:t>c) Curvature: Concave areas are more susceptible than convex areas.</a:t>
            </a:r>
            <a:endParaRPr sz="2000">
              <a:solidFill>
                <a:schemeClr val="dk1"/>
              </a:solidFill>
              <a:latin typeface="Times"/>
              <a:ea typeface="Times"/>
              <a:cs typeface="Times"/>
              <a:sym typeface="Times"/>
            </a:endParaRPr>
          </a:p>
          <a:p>
            <a:pPr marL="0" lvl="0" indent="0" algn="just" rtl="0">
              <a:lnSpc>
                <a:spcPct val="150000"/>
              </a:lnSpc>
              <a:spcBef>
                <a:spcPts val="0"/>
              </a:spcBef>
              <a:spcAft>
                <a:spcPts val="0"/>
              </a:spcAft>
              <a:buNone/>
            </a:pPr>
            <a:r>
              <a:rPr lang="en-US" sz="2000">
                <a:solidFill>
                  <a:schemeClr val="dk1"/>
                </a:solidFill>
                <a:latin typeface="Times"/>
                <a:ea typeface="Times"/>
                <a:cs typeface="Times"/>
                <a:sym typeface="Times"/>
              </a:rPr>
              <a:t>d) Distance from River: Areas within 300m of river channels show higher susceptibility.</a:t>
            </a:r>
            <a:endParaRPr sz="2000">
              <a:solidFill>
                <a:schemeClr val="dk1"/>
              </a:solidFill>
              <a:latin typeface="Times"/>
              <a:ea typeface="Times"/>
              <a:cs typeface="Times"/>
              <a:sym typeface="Times"/>
            </a:endParaRPr>
          </a:p>
          <a:p>
            <a:pPr marL="0" lvl="0" indent="0" algn="just" rtl="0">
              <a:lnSpc>
                <a:spcPct val="150000"/>
              </a:lnSpc>
              <a:spcBef>
                <a:spcPts val="0"/>
              </a:spcBef>
              <a:spcAft>
                <a:spcPts val="0"/>
              </a:spcAft>
              <a:buNone/>
            </a:pPr>
            <a:r>
              <a:rPr lang="en-US" sz="2000">
                <a:solidFill>
                  <a:schemeClr val="dk1"/>
                </a:solidFill>
                <a:latin typeface="Times"/>
                <a:ea typeface="Times"/>
                <a:cs typeface="Times"/>
                <a:sym typeface="Times"/>
              </a:rPr>
              <a:t>e) Lithology: Carbonate and non-clastic rocks are more prone to landslides compared to metamorphic rocks.</a:t>
            </a:r>
            <a:endParaRPr sz="2000">
              <a:solidFill>
                <a:schemeClr val="dk1"/>
              </a:solidFill>
              <a:latin typeface="Times"/>
              <a:ea typeface="Times"/>
              <a:cs typeface="Times"/>
              <a:sym typeface="Times"/>
            </a:endParaRPr>
          </a:p>
          <a:p>
            <a:pPr marL="0" lvl="0" indent="0" algn="just" rtl="0">
              <a:lnSpc>
                <a:spcPct val="150000"/>
              </a:lnSpc>
              <a:spcBef>
                <a:spcPts val="0"/>
              </a:spcBef>
              <a:spcAft>
                <a:spcPts val="0"/>
              </a:spcAft>
              <a:buNone/>
            </a:pPr>
            <a:r>
              <a:rPr lang="en-US" sz="2000">
                <a:solidFill>
                  <a:schemeClr val="dk1"/>
                </a:solidFill>
                <a:latin typeface="Times"/>
                <a:ea typeface="Times"/>
                <a:cs typeface="Times"/>
                <a:sym typeface="Times"/>
              </a:rPr>
              <a:t>f) Elevation: Elevations between 179-524m are more prone to landslides.</a:t>
            </a:r>
            <a:endParaRPr sz="2000">
              <a:solidFill>
                <a:schemeClr val="dk1"/>
              </a:solidFill>
              <a:latin typeface="Times"/>
              <a:ea typeface="Times"/>
              <a:cs typeface="Times"/>
              <a:sym typeface="Time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3311ed088bc_5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22</a:t>
            </a:fld>
            <a:endParaRPr/>
          </a:p>
        </p:txBody>
      </p:sp>
      <p:sp>
        <p:nvSpPr>
          <p:cNvPr id="370" name="Google Shape;370;g3311ed088bc_5_0"/>
          <p:cNvSpPr txBox="1"/>
          <p:nvPr/>
        </p:nvSpPr>
        <p:spPr>
          <a:xfrm>
            <a:off x="160750" y="500075"/>
            <a:ext cx="6671100" cy="61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800" b="1">
                <a:solidFill>
                  <a:schemeClr val="dk1"/>
                </a:solidFill>
                <a:latin typeface="Times"/>
                <a:ea typeface="Times"/>
                <a:cs typeface="Times"/>
                <a:sym typeface="Times"/>
              </a:rPr>
              <a:t>Application of Different Models for LSP</a:t>
            </a:r>
            <a:endParaRPr sz="2800" b="1">
              <a:solidFill>
                <a:schemeClr val="dk1"/>
              </a:solidFill>
              <a:latin typeface="Times"/>
              <a:ea typeface="Times"/>
              <a:cs typeface="Times"/>
              <a:sym typeface="Times"/>
            </a:endParaRPr>
          </a:p>
        </p:txBody>
      </p:sp>
      <p:sp>
        <p:nvSpPr>
          <p:cNvPr id="371" name="Google Shape;371;g3311ed088bc_5_0"/>
          <p:cNvSpPr txBox="1"/>
          <p:nvPr/>
        </p:nvSpPr>
        <p:spPr>
          <a:xfrm>
            <a:off x="160750" y="1089425"/>
            <a:ext cx="10894200" cy="78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1"/>
                </a:solidFill>
                <a:latin typeface="Times"/>
                <a:ea typeface="Times"/>
                <a:cs typeface="Times"/>
                <a:sym typeface="Times"/>
              </a:rPr>
              <a:t>Three main statistical approach are taken into consideration for the determination of spatial probability of landslide that is Frequency Ratio (FR), Support Vector Machine (SVM), Logistic Regression (LR)</a:t>
            </a:r>
            <a:endParaRPr sz="1800">
              <a:solidFill>
                <a:schemeClr val="dk1"/>
              </a:solidFill>
              <a:latin typeface="Times"/>
              <a:ea typeface="Times"/>
              <a:cs typeface="Times"/>
              <a:sym typeface="Times"/>
            </a:endParaRPr>
          </a:p>
        </p:txBody>
      </p:sp>
      <p:graphicFrame>
        <p:nvGraphicFramePr>
          <p:cNvPr id="372" name="Google Shape;372;g3311ed088bc_5_0"/>
          <p:cNvGraphicFramePr/>
          <p:nvPr/>
        </p:nvGraphicFramePr>
        <p:xfrm>
          <a:off x="250050" y="1966475"/>
          <a:ext cx="3000000" cy="3000000"/>
        </p:xfrm>
        <a:graphic>
          <a:graphicData uri="http://schemas.openxmlformats.org/drawingml/2006/table">
            <a:tbl>
              <a:tblPr>
                <a:noFill/>
                <a:tableStyleId>{E742E228-D4D9-4918-85E0-9F8151438CE7}</a:tableStyleId>
              </a:tblPr>
              <a:tblGrid>
                <a:gridCol w="1914525">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409575">
                <a:tc rowSpan="3">
                  <a:txBody>
                    <a:bodyPr/>
                    <a:lstStyle/>
                    <a:p>
                      <a:pPr marL="0" lvl="0" indent="0" algn="l" rtl="0">
                        <a:lnSpc>
                          <a:spcPct val="115000"/>
                        </a:lnSpc>
                        <a:spcBef>
                          <a:spcPts val="0"/>
                        </a:spcBef>
                        <a:spcAft>
                          <a:spcPts val="0"/>
                        </a:spcAft>
                        <a:buNone/>
                      </a:pPr>
                      <a:r>
                        <a:rPr lang="en-US" sz="1800">
                          <a:latin typeface="Times"/>
                          <a:ea typeface="Times"/>
                          <a:cs typeface="Times"/>
                          <a:sym typeface="Times"/>
                        </a:rPr>
                        <a:t>LSP accuracy</a:t>
                      </a:r>
                      <a:endParaRPr sz="1800">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LR</a:t>
                      </a:r>
                      <a:endParaRPr sz="1800">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0.809</a:t>
                      </a:r>
                      <a:endParaRPr sz="1800">
                        <a:latin typeface="Times"/>
                        <a:ea typeface="Times"/>
                        <a:cs typeface="Times"/>
                        <a:sym typeface="Times"/>
                      </a:endParaRPr>
                    </a:p>
                  </a:txBody>
                  <a:tcPr marL="91425" marR="91425" marT="91425" marB="91425"/>
                </a:tc>
                <a:extLst>
                  <a:ext uri="{0D108BD9-81ED-4DB2-BD59-A6C34878D82A}">
                    <a16:rowId xmlns:a16="http://schemas.microsoft.com/office/drawing/2014/main" val="10000"/>
                  </a:ext>
                </a:extLst>
              </a:tr>
              <a:tr h="409575">
                <a:tc vMerge="1">
                  <a:txBody>
                    <a:bodyPr/>
                    <a:lstStyle/>
                    <a:p>
                      <a:endParaRPr lang="en-US"/>
                    </a:p>
                  </a:txBody>
                  <a:tcPr/>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SVM</a:t>
                      </a:r>
                      <a:endParaRPr sz="1800">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0.853</a:t>
                      </a:r>
                      <a:endParaRPr sz="1800">
                        <a:latin typeface="Times"/>
                        <a:ea typeface="Times"/>
                        <a:cs typeface="Times"/>
                        <a:sym typeface="Times"/>
                      </a:endParaRPr>
                    </a:p>
                  </a:txBody>
                  <a:tcPr marL="91425" marR="91425" marT="91425" marB="91425"/>
                </a:tc>
                <a:extLst>
                  <a:ext uri="{0D108BD9-81ED-4DB2-BD59-A6C34878D82A}">
                    <a16:rowId xmlns:a16="http://schemas.microsoft.com/office/drawing/2014/main" val="10001"/>
                  </a:ext>
                </a:extLst>
              </a:tr>
              <a:tr h="409575">
                <a:tc vMerge="1">
                  <a:txBody>
                    <a:bodyPr/>
                    <a:lstStyle/>
                    <a:p>
                      <a:endParaRPr lang="en-US"/>
                    </a:p>
                  </a:txBody>
                  <a:tcPr/>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RF</a:t>
                      </a:r>
                      <a:endParaRPr sz="1800">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0.874</a:t>
                      </a:r>
                      <a:endParaRPr sz="1800">
                        <a:latin typeface="Times"/>
                        <a:ea typeface="Times"/>
                        <a:cs typeface="Times"/>
                        <a:sym typeface="Times"/>
                      </a:endParaRPr>
                    </a:p>
                  </a:txBody>
                  <a:tcPr marL="91425" marR="91425" marT="91425" marB="91425"/>
                </a:tc>
                <a:extLst>
                  <a:ext uri="{0D108BD9-81ED-4DB2-BD59-A6C34878D82A}">
                    <a16:rowId xmlns:a16="http://schemas.microsoft.com/office/drawing/2014/main" val="10002"/>
                  </a:ext>
                </a:extLst>
              </a:tr>
              <a:tr h="409575">
                <a:tc rowSpan="3">
                  <a:txBody>
                    <a:bodyPr/>
                    <a:lstStyle/>
                    <a:p>
                      <a:pPr marL="0" lvl="0" indent="0" algn="l" rtl="0">
                        <a:lnSpc>
                          <a:spcPct val="115000"/>
                        </a:lnSpc>
                        <a:spcBef>
                          <a:spcPts val="0"/>
                        </a:spcBef>
                        <a:spcAft>
                          <a:spcPts val="0"/>
                        </a:spcAft>
                        <a:buNone/>
                      </a:pPr>
                      <a:r>
                        <a:rPr lang="en-US" sz="1800">
                          <a:latin typeface="Times"/>
                          <a:ea typeface="Times"/>
                          <a:cs typeface="Times"/>
                          <a:sym typeface="Times"/>
                        </a:rPr>
                        <a:t>LSP uncertainty</a:t>
                      </a:r>
                      <a:endParaRPr sz="1800">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LR</a:t>
                      </a:r>
                      <a:endParaRPr sz="1800">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0.360</a:t>
                      </a:r>
                      <a:endParaRPr sz="1800">
                        <a:latin typeface="Times"/>
                        <a:ea typeface="Times"/>
                        <a:cs typeface="Times"/>
                        <a:sym typeface="Times"/>
                      </a:endParaRPr>
                    </a:p>
                  </a:txBody>
                  <a:tcPr marL="91425" marR="91425" marT="91425" marB="91425"/>
                </a:tc>
                <a:extLst>
                  <a:ext uri="{0D108BD9-81ED-4DB2-BD59-A6C34878D82A}">
                    <a16:rowId xmlns:a16="http://schemas.microsoft.com/office/drawing/2014/main" val="10003"/>
                  </a:ext>
                </a:extLst>
              </a:tr>
              <a:tr h="409575">
                <a:tc vMerge="1">
                  <a:txBody>
                    <a:bodyPr/>
                    <a:lstStyle/>
                    <a:p>
                      <a:endParaRPr lang="en-US"/>
                    </a:p>
                  </a:txBody>
                  <a:tcPr/>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SVM</a:t>
                      </a:r>
                      <a:endParaRPr sz="1800">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0.301</a:t>
                      </a:r>
                      <a:endParaRPr sz="1800">
                        <a:latin typeface="Times"/>
                        <a:ea typeface="Times"/>
                        <a:cs typeface="Times"/>
                        <a:sym typeface="Times"/>
                      </a:endParaRPr>
                    </a:p>
                  </a:txBody>
                  <a:tcPr marL="91425" marR="91425" marT="91425" marB="91425"/>
                </a:tc>
                <a:extLst>
                  <a:ext uri="{0D108BD9-81ED-4DB2-BD59-A6C34878D82A}">
                    <a16:rowId xmlns:a16="http://schemas.microsoft.com/office/drawing/2014/main" val="10004"/>
                  </a:ext>
                </a:extLst>
              </a:tr>
              <a:tr h="409575">
                <a:tc vMerge="1">
                  <a:txBody>
                    <a:bodyPr/>
                    <a:lstStyle/>
                    <a:p>
                      <a:endParaRPr lang="en-US"/>
                    </a:p>
                  </a:txBody>
                  <a:tcPr/>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RF</a:t>
                      </a:r>
                      <a:endParaRPr sz="1800">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0.291</a:t>
                      </a:r>
                      <a:endParaRPr sz="1800">
                        <a:latin typeface="Times"/>
                        <a:ea typeface="Times"/>
                        <a:cs typeface="Times"/>
                        <a:sym typeface="Times"/>
                      </a:endParaRPr>
                    </a:p>
                  </a:txBody>
                  <a:tcPr marL="91425" marR="91425" marT="91425" marB="91425"/>
                </a:tc>
                <a:extLst>
                  <a:ext uri="{0D108BD9-81ED-4DB2-BD59-A6C34878D82A}">
                    <a16:rowId xmlns:a16="http://schemas.microsoft.com/office/drawing/2014/main" val="10005"/>
                  </a:ext>
                </a:extLst>
              </a:tr>
            </a:tbl>
          </a:graphicData>
        </a:graphic>
      </p:graphicFrame>
      <p:pic>
        <p:nvPicPr>
          <p:cNvPr id="373" name="Google Shape;373;g3311ed088bc_5_0"/>
          <p:cNvPicPr preferRelativeResize="0"/>
          <p:nvPr/>
        </p:nvPicPr>
        <p:blipFill>
          <a:blip r:embed="rId3">
            <a:alphaModFix/>
          </a:blip>
          <a:stretch>
            <a:fillRect/>
          </a:stretch>
        </p:blipFill>
        <p:spPr>
          <a:xfrm>
            <a:off x="6895600" y="1966475"/>
            <a:ext cx="4505324" cy="3759180"/>
          </a:xfrm>
          <a:prstGeom prst="rect">
            <a:avLst/>
          </a:prstGeom>
          <a:noFill/>
          <a:ln>
            <a:noFill/>
          </a:ln>
        </p:spPr>
      </p:pic>
      <p:sp>
        <p:nvSpPr>
          <p:cNvPr id="374" name="Google Shape;374;g3311ed088bc_5_0"/>
          <p:cNvSpPr txBox="1"/>
          <p:nvPr/>
        </p:nvSpPr>
        <p:spPr>
          <a:xfrm>
            <a:off x="250050" y="4949525"/>
            <a:ext cx="63936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1"/>
                </a:solidFill>
                <a:latin typeface="Times"/>
                <a:ea typeface="Times"/>
                <a:cs typeface="Times"/>
                <a:sym typeface="Times"/>
              </a:rPr>
              <a:t>Table 4.1 LSP Model Accuracy and Uncertainty Assessment</a:t>
            </a:r>
            <a:endParaRPr sz="1800">
              <a:solidFill>
                <a:schemeClr val="dk1"/>
              </a:solidFill>
              <a:latin typeface="Times"/>
              <a:ea typeface="Times"/>
              <a:cs typeface="Times"/>
              <a:sym typeface="Times"/>
            </a:endParaRPr>
          </a:p>
        </p:txBody>
      </p:sp>
      <p:sp>
        <p:nvSpPr>
          <p:cNvPr id="375" name="Google Shape;375;g3311ed088bc_5_0"/>
          <p:cNvSpPr txBox="1"/>
          <p:nvPr/>
        </p:nvSpPr>
        <p:spPr>
          <a:xfrm>
            <a:off x="6577576" y="5822400"/>
            <a:ext cx="56145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solidFill>
                  <a:schemeClr val="dk1"/>
                </a:solidFill>
                <a:latin typeface="Times"/>
                <a:ea typeface="Times"/>
                <a:cs typeface="Times"/>
                <a:sym typeface="Times"/>
              </a:rPr>
              <a:t>Fig 4.1 ROC curves for the RF model and SVM model(Huang et.al,2022)</a:t>
            </a:r>
            <a:endParaRPr>
              <a:solidFill>
                <a:schemeClr val="dk1"/>
              </a:solidFill>
              <a:latin typeface="Times"/>
              <a:ea typeface="Times"/>
              <a:cs typeface="Times"/>
              <a:sym typeface="Time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3311ed088bc_5_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23</a:t>
            </a:fld>
            <a:endParaRPr/>
          </a:p>
        </p:txBody>
      </p:sp>
      <p:sp>
        <p:nvSpPr>
          <p:cNvPr id="382" name="Google Shape;382;g3311ed088bc_5_9"/>
          <p:cNvSpPr txBox="1"/>
          <p:nvPr/>
        </p:nvSpPr>
        <p:spPr>
          <a:xfrm>
            <a:off x="0" y="482175"/>
            <a:ext cx="10549200" cy="97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400" b="1">
                <a:solidFill>
                  <a:schemeClr val="dk1"/>
                </a:solidFill>
                <a:latin typeface="Times"/>
                <a:ea typeface="Times"/>
                <a:cs typeface="Times"/>
                <a:sym typeface="Times"/>
              </a:rPr>
              <a:t>ASSESSMENT OF CRITICAL RAINFALL THRESHOLD RELATED TO LANDSLIDE</a:t>
            </a:r>
            <a:endParaRPr sz="2400" b="1">
              <a:solidFill>
                <a:schemeClr val="dk1"/>
              </a:solidFill>
              <a:latin typeface="Times"/>
              <a:ea typeface="Times"/>
              <a:cs typeface="Times"/>
              <a:sym typeface="Times"/>
            </a:endParaRPr>
          </a:p>
        </p:txBody>
      </p:sp>
      <p:sp>
        <p:nvSpPr>
          <p:cNvPr id="383" name="Google Shape;383;g3311ed088bc_5_9"/>
          <p:cNvSpPr txBox="1"/>
          <p:nvPr/>
        </p:nvSpPr>
        <p:spPr>
          <a:xfrm>
            <a:off x="167250" y="1364950"/>
            <a:ext cx="11857500" cy="5097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1900">
                <a:solidFill>
                  <a:schemeClr val="dk1"/>
                </a:solidFill>
                <a:latin typeface="Times"/>
                <a:ea typeface="Times"/>
                <a:cs typeface="Times"/>
                <a:sym typeface="Times"/>
              </a:rPr>
              <a:t>The temporal probability of rainfall-induced landslides is calculated using a probabilistic analysis method. The main types of critical rainfall thresholds obtained are:</a:t>
            </a:r>
            <a:endParaRPr sz="1900">
              <a:solidFill>
                <a:schemeClr val="dk1"/>
              </a:solidFill>
              <a:latin typeface="Times"/>
              <a:ea typeface="Times"/>
              <a:cs typeface="Times"/>
              <a:sym typeface="Times"/>
            </a:endParaRPr>
          </a:p>
          <a:p>
            <a:pPr marL="0" lvl="0" indent="0" algn="l" rtl="0">
              <a:lnSpc>
                <a:spcPct val="150000"/>
              </a:lnSpc>
              <a:spcBef>
                <a:spcPts val="0"/>
              </a:spcBef>
              <a:spcAft>
                <a:spcPts val="0"/>
              </a:spcAft>
              <a:buNone/>
            </a:pPr>
            <a:r>
              <a:rPr lang="en-US" sz="1900">
                <a:solidFill>
                  <a:schemeClr val="dk1"/>
                </a:solidFill>
                <a:latin typeface="Times"/>
                <a:ea typeface="Times"/>
                <a:cs typeface="Times"/>
                <a:sym typeface="Times"/>
              </a:rPr>
              <a:t>a.Rainfall Intensity and Duration (I-D)</a:t>
            </a:r>
            <a:endParaRPr sz="1900">
              <a:solidFill>
                <a:schemeClr val="dk1"/>
              </a:solidFill>
              <a:latin typeface="Times"/>
              <a:ea typeface="Times"/>
              <a:cs typeface="Times"/>
              <a:sym typeface="Times"/>
            </a:endParaRPr>
          </a:p>
          <a:p>
            <a:pPr marL="0" lvl="0" indent="0" algn="l" rtl="0">
              <a:lnSpc>
                <a:spcPct val="150000"/>
              </a:lnSpc>
              <a:spcBef>
                <a:spcPts val="0"/>
              </a:spcBef>
              <a:spcAft>
                <a:spcPts val="0"/>
              </a:spcAft>
              <a:buNone/>
            </a:pPr>
            <a:r>
              <a:rPr lang="en-US" sz="1900">
                <a:solidFill>
                  <a:schemeClr val="dk1"/>
                </a:solidFill>
                <a:latin typeface="Times"/>
                <a:ea typeface="Times"/>
                <a:cs typeface="Times"/>
                <a:sym typeface="Times"/>
              </a:rPr>
              <a:t>b.Empirical Cumulative Rainfall Duration (E-D)</a:t>
            </a:r>
            <a:endParaRPr sz="1900">
              <a:solidFill>
                <a:schemeClr val="dk1"/>
              </a:solidFill>
              <a:latin typeface="Times"/>
              <a:ea typeface="Times"/>
              <a:cs typeface="Times"/>
              <a:sym typeface="Times"/>
            </a:endParaRPr>
          </a:p>
          <a:p>
            <a:pPr marL="0" lvl="0" indent="0" algn="l" rtl="0">
              <a:lnSpc>
                <a:spcPct val="150000"/>
              </a:lnSpc>
              <a:spcBef>
                <a:spcPts val="0"/>
              </a:spcBef>
              <a:spcAft>
                <a:spcPts val="0"/>
              </a:spcAft>
              <a:buNone/>
            </a:pPr>
            <a:r>
              <a:rPr lang="en-US" sz="1900">
                <a:solidFill>
                  <a:schemeClr val="dk1"/>
                </a:solidFill>
                <a:latin typeface="Times"/>
                <a:ea typeface="Times"/>
                <a:cs typeface="Times"/>
                <a:sym typeface="Times"/>
              </a:rPr>
              <a:t>c.Empirical Cumulative Rainfall Intensity (E-I)</a:t>
            </a:r>
            <a:endParaRPr sz="1900">
              <a:solidFill>
                <a:schemeClr val="dk1"/>
              </a:solidFill>
              <a:latin typeface="Times"/>
              <a:ea typeface="Times"/>
              <a:cs typeface="Times"/>
              <a:sym typeface="Times"/>
            </a:endParaRPr>
          </a:p>
          <a:p>
            <a:pPr marL="0" lvl="0" indent="0" algn="l" rtl="0">
              <a:lnSpc>
                <a:spcPct val="150000"/>
              </a:lnSpc>
              <a:spcBef>
                <a:spcPts val="0"/>
              </a:spcBef>
              <a:spcAft>
                <a:spcPts val="0"/>
              </a:spcAft>
              <a:buNone/>
            </a:pPr>
            <a:r>
              <a:rPr lang="en-US" sz="1900">
                <a:solidFill>
                  <a:schemeClr val="dk1"/>
                </a:solidFill>
                <a:latin typeface="Times"/>
                <a:ea typeface="Times"/>
                <a:cs typeface="Times"/>
                <a:sym typeface="Times"/>
              </a:rPr>
              <a:t>d.Threshold of Cumulative Rainfall</a:t>
            </a:r>
            <a:endParaRPr sz="1900">
              <a:solidFill>
                <a:schemeClr val="dk1"/>
              </a:solidFill>
              <a:latin typeface="Times"/>
              <a:ea typeface="Times"/>
              <a:cs typeface="Times"/>
              <a:sym typeface="Times"/>
            </a:endParaRPr>
          </a:p>
          <a:p>
            <a:pPr marL="0" lvl="0" indent="0" algn="l" rtl="0">
              <a:lnSpc>
                <a:spcPct val="115000"/>
              </a:lnSpc>
              <a:spcBef>
                <a:spcPts val="0"/>
              </a:spcBef>
              <a:spcAft>
                <a:spcPts val="0"/>
              </a:spcAft>
              <a:buNone/>
            </a:pPr>
            <a:r>
              <a:rPr lang="en-US" sz="1900">
                <a:solidFill>
                  <a:schemeClr val="dk1"/>
                </a:solidFill>
                <a:latin typeface="Times"/>
                <a:ea typeface="Times"/>
                <a:cs typeface="Times"/>
                <a:sym typeface="Times"/>
              </a:rPr>
              <a:t>Among these methods I-D method is most effective because it includes the early rainfall events which may have the impact on the landslide even if the occurrence of the rainfall on the day of landslide is small.</a:t>
            </a:r>
            <a:endParaRPr sz="1900">
              <a:solidFill>
                <a:schemeClr val="dk1"/>
              </a:solidFill>
              <a:latin typeface="Times"/>
              <a:ea typeface="Times"/>
              <a:cs typeface="Times"/>
              <a:sym typeface="Times"/>
            </a:endParaRPr>
          </a:p>
          <a:p>
            <a:pPr marL="0" lvl="0" indent="0" algn="l" rtl="0">
              <a:lnSpc>
                <a:spcPct val="150000"/>
              </a:lnSpc>
              <a:spcBef>
                <a:spcPts val="0"/>
              </a:spcBef>
              <a:spcAft>
                <a:spcPts val="0"/>
              </a:spcAft>
              <a:buNone/>
            </a:pPr>
            <a:r>
              <a:rPr lang="en-US" sz="1900" b="1">
                <a:solidFill>
                  <a:schemeClr val="dk1"/>
                </a:solidFill>
                <a:latin typeface="Times"/>
                <a:ea typeface="Times"/>
                <a:cs typeface="Times"/>
                <a:sym typeface="Times"/>
              </a:rPr>
              <a:t>The Effect of Daily Rainfall: 21% </a:t>
            </a:r>
            <a:r>
              <a:rPr lang="en-US" sz="1900">
                <a:solidFill>
                  <a:schemeClr val="dk1"/>
                </a:solidFill>
                <a:latin typeface="Times"/>
                <a:ea typeface="Times"/>
                <a:cs typeface="Times"/>
                <a:sym typeface="Times"/>
              </a:rPr>
              <a:t>of landslides occurred on days with rainstorms (</a:t>
            </a:r>
            <a:r>
              <a:rPr lang="en-US" sz="1900" b="1">
                <a:solidFill>
                  <a:schemeClr val="dk1"/>
                </a:solidFill>
                <a:latin typeface="Times"/>
                <a:ea typeface="Times"/>
                <a:cs typeface="Times"/>
                <a:sym typeface="Times"/>
              </a:rPr>
              <a:t>≥50 mm/day</a:t>
            </a:r>
            <a:r>
              <a:rPr lang="en-US" sz="1900">
                <a:solidFill>
                  <a:schemeClr val="dk1"/>
                </a:solidFill>
                <a:latin typeface="Times"/>
                <a:ea typeface="Times"/>
                <a:cs typeface="Times"/>
                <a:sym typeface="Times"/>
              </a:rPr>
              <a:t>).</a:t>
            </a:r>
            <a:endParaRPr sz="1900">
              <a:solidFill>
                <a:schemeClr val="dk1"/>
              </a:solidFill>
              <a:latin typeface="Times"/>
              <a:ea typeface="Times"/>
              <a:cs typeface="Times"/>
              <a:sym typeface="Times"/>
            </a:endParaRPr>
          </a:p>
          <a:p>
            <a:pPr marL="0" lvl="0" indent="0" algn="l" rtl="0">
              <a:lnSpc>
                <a:spcPct val="150000"/>
              </a:lnSpc>
              <a:spcBef>
                <a:spcPts val="0"/>
              </a:spcBef>
              <a:spcAft>
                <a:spcPts val="0"/>
              </a:spcAft>
              <a:buNone/>
            </a:pPr>
            <a:r>
              <a:rPr lang="en-US" sz="1900" b="1">
                <a:solidFill>
                  <a:schemeClr val="dk1"/>
                </a:solidFill>
                <a:latin typeface="Times"/>
                <a:ea typeface="Times"/>
                <a:cs typeface="Times"/>
                <a:sym typeface="Times"/>
              </a:rPr>
              <a:t>                	                             24% </a:t>
            </a:r>
            <a:r>
              <a:rPr lang="en-US" sz="1900">
                <a:solidFill>
                  <a:schemeClr val="dk1"/>
                </a:solidFill>
                <a:latin typeface="Times"/>
                <a:ea typeface="Times"/>
                <a:cs typeface="Times"/>
                <a:sym typeface="Times"/>
              </a:rPr>
              <a:t>occurred during heavy rain (</a:t>
            </a:r>
            <a:r>
              <a:rPr lang="en-US" sz="1900" b="1">
                <a:solidFill>
                  <a:schemeClr val="dk1"/>
                </a:solidFill>
                <a:latin typeface="Times"/>
                <a:ea typeface="Times"/>
                <a:cs typeface="Times"/>
                <a:sym typeface="Times"/>
              </a:rPr>
              <a:t>25–50 mm/day</a:t>
            </a:r>
            <a:r>
              <a:rPr lang="en-US" sz="1900">
                <a:solidFill>
                  <a:schemeClr val="dk1"/>
                </a:solidFill>
                <a:latin typeface="Times"/>
                <a:ea typeface="Times"/>
                <a:cs typeface="Times"/>
                <a:sym typeface="Times"/>
              </a:rPr>
              <a:t>).</a:t>
            </a:r>
            <a:endParaRPr sz="1900">
              <a:solidFill>
                <a:schemeClr val="dk1"/>
              </a:solidFill>
              <a:latin typeface="Times"/>
              <a:ea typeface="Times"/>
              <a:cs typeface="Times"/>
              <a:sym typeface="Times"/>
            </a:endParaRPr>
          </a:p>
          <a:p>
            <a:pPr marL="0" lvl="0" indent="0" algn="l" rtl="0">
              <a:lnSpc>
                <a:spcPct val="150000"/>
              </a:lnSpc>
              <a:spcBef>
                <a:spcPts val="0"/>
              </a:spcBef>
              <a:spcAft>
                <a:spcPts val="0"/>
              </a:spcAft>
              <a:buNone/>
            </a:pPr>
            <a:r>
              <a:rPr lang="en-US" sz="1900" b="1">
                <a:solidFill>
                  <a:schemeClr val="dk1"/>
                </a:solidFill>
                <a:latin typeface="Times"/>
                <a:ea typeface="Times"/>
                <a:cs typeface="Times"/>
                <a:sym typeface="Times"/>
              </a:rPr>
              <a:t>                 	                            55% </a:t>
            </a:r>
            <a:r>
              <a:rPr lang="en-US" sz="1900">
                <a:solidFill>
                  <a:schemeClr val="dk1"/>
                </a:solidFill>
                <a:latin typeface="Times"/>
                <a:ea typeface="Times"/>
                <a:cs typeface="Times"/>
                <a:sym typeface="Times"/>
              </a:rPr>
              <a:t>occurred on days with </a:t>
            </a:r>
            <a:r>
              <a:rPr lang="en-US" sz="1900" b="1">
                <a:solidFill>
                  <a:schemeClr val="dk1"/>
                </a:solidFill>
                <a:latin typeface="Times"/>
                <a:ea typeface="Times"/>
                <a:cs typeface="Times"/>
                <a:sym typeface="Times"/>
              </a:rPr>
              <a:t>less than 25 mm/day</a:t>
            </a:r>
            <a:r>
              <a:rPr lang="en-US" sz="1900">
                <a:solidFill>
                  <a:schemeClr val="dk1"/>
                </a:solidFill>
                <a:latin typeface="Times"/>
                <a:ea typeface="Times"/>
                <a:cs typeface="Times"/>
                <a:sym typeface="Times"/>
              </a:rPr>
              <a:t>, showing a lag effect.</a:t>
            </a:r>
            <a:endParaRPr sz="1900">
              <a:solidFill>
                <a:schemeClr val="dk1"/>
              </a:solidFill>
              <a:latin typeface="Times"/>
              <a:ea typeface="Times"/>
              <a:cs typeface="Times"/>
              <a:sym typeface="Times"/>
            </a:endParaRPr>
          </a:p>
          <a:p>
            <a:pPr marL="0" lvl="0" indent="0" algn="l" rtl="0">
              <a:lnSpc>
                <a:spcPct val="150000"/>
              </a:lnSpc>
              <a:spcBef>
                <a:spcPts val="0"/>
              </a:spcBef>
              <a:spcAft>
                <a:spcPts val="0"/>
              </a:spcAft>
              <a:buNone/>
            </a:pPr>
            <a:r>
              <a:rPr lang="en-US" sz="1900" b="1">
                <a:solidFill>
                  <a:schemeClr val="dk1"/>
                </a:solidFill>
                <a:latin typeface="Times"/>
                <a:ea typeface="Times"/>
                <a:cs typeface="Times"/>
                <a:sym typeface="Times"/>
              </a:rPr>
              <a:t>Lag Effect of Rainfall: </a:t>
            </a:r>
            <a:r>
              <a:rPr lang="en-US" sz="1900">
                <a:solidFill>
                  <a:schemeClr val="dk1"/>
                </a:solidFill>
                <a:latin typeface="Times"/>
                <a:ea typeface="Times"/>
                <a:cs typeface="Times"/>
                <a:sym typeface="Times"/>
              </a:rPr>
              <a:t>Landslides are not solely triggered by rainfall on the occurrence day. </a:t>
            </a:r>
            <a:endParaRPr sz="1900">
              <a:solidFill>
                <a:schemeClr val="dk1"/>
              </a:solidFill>
              <a:latin typeface="Times"/>
              <a:ea typeface="Times"/>
              <a:cs typeface="Times"/>
              <a:sym typeface="Time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3311ed088bc_5_3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24</a:t>
            </a:fld>
            <a:endParaRPr/>
          </a:p>
        </p:txBody>
      </p:sp>
      <p:pic>
        <p:nvPicPr>
          <p:cNvPr id="390" name="Google Shape;390;g3311ed088bc_5_32"/>
          <p:cNvPicPr preferRelativeResize="0"/>
          <p:nvPr/>
        </p:nvPicPr>
        <p:blipFill>
          <a:blip r:embed="rId3">
            <a:alphaModFix/>
          </a:blip>
          <a:stretch>
            <a:fillRect/>
          </a:stretch>
        </p:blipFill>
        <p:spPr>
          <a:xfrm>
            <a:off x="152400" y="956075"/>
            <a:ext cx="5183375" cy="4401749"/>
          </a:xfrm>
          <a:prstGeom prst="rect">
            <a:avLst/>
          </a:prstGeom>
          <a:noFill/>
          <a:ln>
            <a:noFill/>
          </a:ln>
        </p:spPr>
      </p:pic>
      <p:pic>
        <p:nvPicPr>
          <p:cNvPr id="391" name="Google Shape;391;g3311ed088bc_5_32"/>
          <p:cNvPicPr preferRelativeResize="0"/>
          <p:nvPr/>
        </p:nvPicPr>
        <p:blipFill>
          <a:blip r:embed="rId4">
            <a:alphaModFix/>
          </a:blip>
          <a:stretch>
            <a:fillRect/>
          </a:stretch>
        </p:blipFill>
        <p:spPr>
          <a:xfrm>
            <a:off x="5666775" y="1259700"/>
            <a:ext cx="5557725" cy="4098125"/>
          </a:xfrm>
          <a:prstGeom prst="rect">
            <a:avLst/>
          </a:prstGeom>
          <a:noFill/>
          <a:ln>
            <a:noFill/>
          </a:ln>
        </p:spPr>
      </p:pic>
      <p:sp>
        <p:nvSpPr>
          <p:cNvPr id="392" name="Google Shape;392;g3311ed088bc_5_32"/>
          <p:cNvSpPr txBox="1"/>
          <p:nvPr/>
        </p:nvSpPr>
        <p:spPr>
          <a:xfrm>
            <a:off x="5666775" y="5576050"/>
            <a:ext cx="55578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a:solidFill>
                  <a:schemeClr val="dk1"/>
                </a:solidFill>
                <a:latin typeface="Times"/>
                <a:ea typeface="Times"/>
                <a:cs typeface="Times"/>
                <a:sym typeface="Times"/>
              </a:rPr>
              <a:t>Fig 4.2 Monthly average rainfall and frequency of landslide events in nearly 40 years (Huang et.al. 2022)</a:t>
            </a:r>
            <a:endParaRPr>
              <a:solidFill>
                <a:schemeClr val="dk1"/>
              </a:solidFill>
              <a:latin typeface="Times"/>
              <a:ea typeface="Times"/>
              <a:cs typeface="Times"/>
              <a:sym typeface="Time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3311ed088bc_5_4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25</a:t>
            </a:fld>
            <a:endParaRPr/>
          </a:p>
        </p:txBody>
      </p:sp>
      <p:sp>
        <p:nvSpPr>
          <p:cNvPr id="399" name="Google Shape;399;g3311ed088bc_5_45"/>
          <p:cNvSpPr txBox="1"/>
          <p:nvPr/>
        </p:nvSpPr>
        <p:spPr>
          <a:xfrm>
            <a:off x="160750" y="500075"/>
            <a:ext cx="5875800" cy="61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800" b="1">
                <a:solidFill>
                  <a:schemeClr val="dk1"/>
                </a:solidFill>
              </a:rPr>
              <a:t>4.2 Lee and Sambath,2006</a:t>
            </a:r>
            <a:endParaRPr sz="2800" b="1">
              <a:solidFill>
                <a:schemeClr val="dk1"/>
              </a:solidFill>
            </a:endParaRPr>
          </a:p>
        </p:txBody>
      </p:sp>
      <p:sp>
        <p:nvSpPr>
          <p:cNvPr id="400" name="Google Shape;400;g3311ed088bc_5_45"/>
          <p:cNvSpPr txBox="1"/>
          <p:nvPr/>
        </p:nvSpPr>
        <p:spPr>
          <a:xfrm>
            <a:off x="421725" y="1115675"/>
            <a:ext cx="11590800" cy="535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400" b="1">
                <a:solidFill>
                  <a:srgbClr val="222222"/>
                </a:solidFill>
              </a:rPr>
              <a:t>Results and Interpretation:-</a:t>
            </a:r>
            <a:endParaRPr sz="2400" b="1">
              <a:solidFill>
                <a:srgbClr val="222222"/>
              </a:solidFill>
            </a:endParaRPr>
          </a:p>
          <a:p>
            <a:pPr marL="457200" lvl="0" indent="-349250" algn="l" rtl="0">
              <a:lnSpc>
                <a:spcPct val="150000"/>
              </a:lnSpc>
              <a:spcBef>
                <a:spcPts val="0"/>
              </a:spcBef>
              <a:spcAft>
                <a:spcPts val="0"/>
              </a:spcAft>
              <a:buClr>
                <a:srgbClr val="222222"/>
              </a:buClr>
              <a:buSzPts val="1900"/>
              <a:buChar char="➢"/>
            </a:pPr>
            <a:r>
              <a:rPr lang="en-US" sz="1900">
                <a:solidFill>
                  <a:srgbClr val="222222"/>
                </a:solidFill>
              </a:rPr>
              <a:t>Landslide Susceptibility Analysis</a:t>
            </a:r>
            <a:endParaRPr sz="1900">
              <a:solidFill>
                <a:srgbClr val="222222"/>
              </a:solidFill>
            </a:endParaRPr>
          </a:p>
          <a:p>
            <a:pPr marL="457200" lvl="0" indent="-349250" algn="just" rtl="0">
              <a:lnSpc>
                <a:spcPct val="150000"/>
              </a:lnSpc>
              <a:spcBef>
                <a:spcPts val="0"/>
              </a:spcBef>
              <a:spcAft>
                <a:spcPts val="0"/>
              </a:spcAft>
              <a:buClr>
                <a:srgbClr val="222222"/>
              </a:buClr>
              <a:buSzPts val="1900"/>
              <a:buChar char="➢"/>
            </a:pPr>
            <a:r>
              <a:rPr lang="en-US" sz="1900">
                <a:solidFill>
                  <a:srgbClr val="222222"/>
                </a:solidFill>
              </a:rPr>
              <a:t>Slope: Higher susceptibility in areas with slopes &gt;11°.</a:t>
            </a:r>
            <a:endParaRPr sz="1900">
              <a:solidFill>
                <a:srgbClr val="222222"/>
              </a:solidFill>
            </a:endParaRPr>
          </a:p>
          <a:p>
            <a:pPr marL="457200" lvl="0" indent="-349250" algn="just" rtl="0">
              <a:lnSpc>
                <a:spcPct val="150000"/>
              </a:lnSpc>
              <a:spcBef>
                <a:spcPts val="0"/>
              </a:spcBef>
              <a:spcAft>
                <a:spcPts val="0"/>
              </a:spcAft>
              <a:buClr>
                <a:srgbClr val="222222"/>
              </a:buClr>
              <a:buSzPts val="1900"/>
              <a:buChar char="➢"/>
            </a:pPr>
            <a:r>
              <a:rPr lang="en-US" sz="1900">
                <a:solidFill>
                  <a:srgbClr val="222222"/>
                </a:solidFill>
              </a:rPr>
              <a:t>Aspect: West and northeast-facing slopes most affected.</a:t>
            </a:r>
            <a:endParaRPr sz="1900">
              <a:solidFill>
                <a:srgbClr val="222222"/>
              </a:solidFill>
            </a:endParaRPr>
          </a:p>
          <a:p>
            <a:pPr marL="457200" lvl="0" indent="-349250" algn="just" rtl="0">
              <a:lnSpc>
                <a:spcPct val="150000"/>
              </a:lnSpc>
              <a:spcBef>
                <a:spcPts val="0"/>
              </a:spcBef>
              <a:spcAft>
                <a:spcPts val="0"/>
              </a:spcAft>
              <a:buClr>
                <a:srgbClr val="222222"/>
              </a:buClr>
              <a:buSzPts val="1900"/>
              <a:buChar char="➢"/>
            </a:pPr>
            <a:r>
              <a:rPr lang="en-US" sz="1900">
                <a:solidFill>
                  <a:srgbClr val="222222"/>
                </a:solidFill>
              </a:rPr>
              <a:t>Curvature: Concave areas retain more water, increasing risk.</a:t>
            </a:r>
            <a:endParaRPr sz="1900">
              <a:solidFill>
                <a:srgbClr val="222222"/>
              </a:solidFill>
            </a:endParaRPr>
          </a:p>
          <a:p>
            <a:pPr marL="457200" lvl="0" indent="-349250" algn="just" rtl="0">
              <a:lnSpc>
                <a:spcPct val="150000"/>
              </a:lnSpc>
              <a:spcBef>
                <a:spcPts val="0"/>
              </a:spcBef>
              <a:spcAft>
                <a:spcPts val="0"/>
              </a:spcAft>
              <a:buClr>
                <a:srgbClr val="222222"/>
              </a:buClr>
              <a:buSzPts val="1900"/>
              <a:buChar char="➢"/>
            </a:pPr>
            <a:r>
              <a:rPr lang="en-US" sz="1900">
                <a:solidFill>
                  <a:srgbClr val="222222"/>
                </a:solidFill>
              </a:rPr>
              <a:t>Distance from Drainage: Susceptibility increases beyond 500m.</a:t>
            </a:r>
            <a:endParaRPr sz="1900">
              <a:solidFill>
                <a:srgbClr val="222222"/>
              </a:solidFill>
            </a:endParaRPr>
          </a:p>
          <a:p>
            <a:pPr marL="457200" lvl="0" indent="-349250" algn="just" rtl="0">
              <a:lnSpc>
                <a:spcPct val="150000"/>
              </a:lnSpc>
              <a:spcBef>
                <a:spcPts val="0"/>
              </a:spcBef>
              <a:spcAft>
                <a:spcPts val="0"/>
              </a:spcAft>
              <a:buClr>
                <a:srgbClr val="222222"/>
              </a:buClr>
              <a:buSzPts val="1900"/>
              <a:buChar char="➢"/>
            </a:pPr>
            <a:r>
              <a:rPr lang="en-US" sz="1900">
                <a:solidFill>
                  <a:srgbClr val="222222"/>
                </a:solidFill>
              </a:rPr>
              <a:t>Lithology: Rock types like shale, sandstone, and limestone have higher landslide occurrence.</a:t>
            </a:r>
            <a:endParaRPr sz="1900">
              <a:solidFill>
                <a:srgbClr val="222222"/>
              </a:solidFill>
            </a:endParaRPr>
          </a:p>
          <a:p>
            <a:pPr marL="457200" lvl="0" indent="-349250" algn="just" rtl="0">
              <a:lnSpc>
                <a:spcPct val="150000"/>
              </a:lnSpc>
              <a:spcBef>
                <a:spcPts val="0"/>
              </a:spcBef>
              <a:spcAft>
                <a:spcPts val="0"/>
              </a:spcAft>
              <a:buClr>
                <a:srgbClr val="222222"/>
              </a:buClr>
              <a:buSzPts val="1900"/>
              <a:buChar char="➢"/>
            </a:pPr>
            <a:r>
              <a:rPr lang="en-US" sz="1900">
                <a:solidFill>
                  <a:srgbClr val="222222"/>
                </a:solidFill>
              </a:rPr>
              <a:t>Distance from Lineament: Areas within 2,500m of geological faults show higher probability.</a:t>
            </a:r>
            <a:endParaRPr sz="1900">
              <a:solidFill>
                <a:srgbClr val="222222"/>
              </a:solidFill>
            </a:endParaRPr>
          </a:p>
          <a:p>
            <a:pPr marL="457200" lvl="0" indent="-349250" algn="just" rtl="0">
              <a:lnSpc>
                <a:spcPct val="150000"/>
              </a:lnSpc>
              <a:spcBef>
                <a:spcPts val="0"/>
              </a:spcBef>
              <a:spcAft>
                <a:spcPts val="0"/>
              </a:spcAft>
              <a:buClr>
                <a:srgbClr val="222222"/>
              </a:buClr>
              <a:buSzPts val="1900"/>
              <a:buChar char="➢"/>
            </a:pPr>
            <a:r>
              <a:rPr lang="en-US" sz="1900">
                <a:solidFill>
                  <a:srgbClr val="222222"/>
                </a:solidFill>
              </a:rPr>
              <a:t>Land Cover: Forest and shrubland areas show higher landslide occurrences.</a:t>
            </a:r>
            <a:endParaRPr sz="1900">
              <a:solidFill>
                <a:srgbClr val="222222"/>
              </a:solidFill>
            </a:endParaRPr>
          </a:p>
          <a:p>
            <a:pPr marL="0" lvl="0" indent="0" algn="l" rtl="0">
              <a:lnSpc>
                <a:spcPct val="150000"/>
              </a:lnSpc>
              <a:spcBef>
                <a:spcPts val="0"/>
              </a:spcBef>
              <a:spcAft>
                <a:spcPts val="0"/>
              </a:spcAft>
              <a:buNone/>
            </a:pPr>
            <a:r>
              <a:rPr lang="en-US" sz="1900">
                <a:solidFill>
                  <a:srgbClr val="222222"/>
                </a:solidFill>
              </a:rPr>
              <a:t>     </a:t>
            </a:r>
            <a:r>
              <a:rPr lang="en-US" sz="1800">
                <a:solidFill>
                  <a:srgbClr val="222222"/>
                </a:solidFill>
              </a:rPr>
              <a:t> </a:t>
            </a:r>
            <a:r>
              <a:rPr lang="en-US" sz="2000" b="1">
                <a:solidFill>
                  <a:srgbClr val="222222"/>
                </a:solidFill>
              </a:rPr>
              <a:t>Modeling &amp; Accuracy:</a:t>
            </a:r>
            <a:endParaRPr sz="2000" b="1">
              <a:solidFill>
                <a:srgbClr val="222222"/>
              </a:solidFill>
            </a:endParaRPr>
          </a:p>
          <a:p>
            <a:pPr marL="457200" lvl="0" indent="-317500" algn="l" rtl="0">
              <a:lnSpc>
                <a:spcPct val="150000"/>
              </a:lnSpc>
              <a:spcBef>
                <a:spcPts val="0"/>
              </a:spcBef>
              <a:spcAft>
                <a:spcPts val="0"/>
              </a:spcAft>
              <a:buClr>
                <a:srgbClr val="222222"/>
              </a:buClr>
              <a:buSzPts val="1400"/>
              <a:buChar char="➢"/>
            </a:pPr>
            <a:r>
              <a:rPr lang="en-US" sz="2000">
                <a:solidFill>
                  <a:srgbClr val="222222"/>
                </a:solidFill>
              </a:rPr>
              <a:t>  </a:t>
            </a:r>
            <a:r>
              <a:rPr lang="en-US" sz="2100">
                <a:solidFill>
                  <a:srgbClr val="222222"/>
                </a:solidFill>
              </a:rPr>
              <a:t>   </a:t>
            </a:r>
            <a:r>
              <a:rPr lang="en-US" sz="1900">
                <a:solidFill>
                  <a:srgbClr val="222222"/>
                </a:solidFill>
              </a:rPr>
              <a:t>  </a:t>
            </a:r>
            <a:r>
              <a:rPr lang="en-US" sz="1800">
                <a:solidFill>
                  <a:srgbClr val="222222"/>
                </a:solidFill>
              </a:rPr>
              <a:t> Frequency Ratio Model - 86.97% accuracy</a:t>
            </a:r>
            <a:endParaRPr sz="1800">
              <a:solidFill>
                <a:srgbClr val="222222"/>
              </a:solidFill>
            </a:endParaRPr>
          </a:p>
          <a:p>
            <a:pPr marL="457200" lvl="0" indent="-317500" algn="l" rtl="0">
              <a:lnSpc>
                <a:spcPct val="150000"/>
              </a:lnSpc>
              <a:spcBef>
                <a:spcPts val="0"/>
              </a:spcBef>
              <a:spcAft>
                <a:spcPts val="0"/>
              </a:spcAft>
              <a:buClr>
                <a:srgbClr val="222222"/>
              </a:buClr>
              <a:buSzPts val="1400"/>
              <a:buChar char="➢"/>
            </a:pPr>
            <a:r>
              <a:rPr lang="en-US" sz="1800">
                <a:solidFill>
                  <a:srgbClr val="222222"/>
                </a:solidFill>
              </a:rPr>
              <a:t>  </a:t>
            </a:r>
            <a:r>
              <a:rPr lang="en-US" sz="1900">
                <a:solidFill>
                  <a:srgbClr val="222222"/>
                </a:solidFill>
              </a:rPr>
              <a:t>     </a:t>
            </a:r>
            <a:r>
              <a:rPr lang="en-US" sz="1800">
                <a:solidFill>
                  <a:srgbClr val="222222"/>
                </a:solidFill>
              </a:rPr>
              <a:t> Logistic Regression Model - 86.37% accuracy</a:t>
            </a:r>
            <a:endParaRPr sz="1800">
              <a:solidFill>
                <a:srgbClr val="22222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3311ed088bc_5_5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26</a:t>
            </a:fld>
            <a:endParaRPr/>
          </a:p>
        </p:txBody>
      </p:sp>
      <p:sp>
        <p:nvSpPr>
          <p:cNvPr id="407" name="Google Shape;407;g3311ed088bc_5_56"/>
          <p:cNvSpPr txBox="1"/>
          <p:nvPr/>
        </p:nvSpPr>
        <p:spPr>
          <a:xfrm>
            <a:off x="58000" y="2434100"/>
            <a:ext cx="6679500" cy="1554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000">
                <a:solidFill>
                  <a:schemeClr val="dk1"/>
                </a:solidFill>
                <a:latin typeface="Times"/>
                <a:ea typeface="Times"/>
                <a:cs typeface="Times"/>
                <a:sym typeface="Times"/>
              </a:rPr>
              <a:t>The Landslide Susceptibility Index (LSI) is then calculated using the following equation:</a:t>
            </a:r>
            <a:endParaRPr sz="2000">
              <a:solidFill>
                <a:schemeClr val="dk1"/>
              </a:solidFill>
              <a:latin typeface="Times"/>
              <a:ea typeface="Times"/>
              <a:cs typeface="Times"/>
              <a:sym typeface="Times"/>
            </a:endParaRPr>
          </a:p>
          <a:p>
            <a:pPr marL="0" lvl="0" indent="0" algn="l" rtl="0">
              <a:lnSpc>
                <a:spcPct val="115000"/>
              </a:lnSpc>
              <a:spcBef>
                <a:spcPts val="0"/>
              </a:spcBef>
              <a:spcAft>
                <a:spcPts val="0"/>
              </a:spcAft>
              <a:buNone/>
            </a:pPr>
            <a:r>
              <a:rPr lang="en-US" sz="2000">
                <a:solidFill>
                  <a:schemeClr val="dk1"/>
                </a:solidFill>
                <a:latin typeface="Times"/>
                <a:ea typeface="Times"/>
                <a:cs typeface="Times"/>
                <a:sym typeface="Times"/>
              </a:rPr>
              <a:t>LSI = SLOPE</a:t>
            </a:r>
            <a:r>
              <a:rPr lang="en-US" sz="1000">
                <a:solidFill>
                  <a:schemeClr val="dk1"/>
                </a:solidFill>
                <a:latin typeface="Times"/>
                <a:ea typeface="Times"/>
                <a:cs typeface="Times"/>
                <a:sym typeface="Times"/>
              </a:rPr>
              <a:t>r </a:t>
            </a:r>
            <a:r>
              <a:rPr lang="en-US" sz="2000">
                <a:solidFill>
                  <a:schemeClr val="dk1"/>
                </a:solidFill>
                <a:latin typeface="Times"/>
                <a:ea typeface="Times"/>
                <a:cs typeface="Times"/>
                <a:sym typeface="Times"/>
              </a:rPr>
              <a:t>+ ASPECT</a:t>
            </a:r>
            <a:r>
              <a:rPr lang="en-US" sz="1000">
                <a:solidFill>
                  <a:schemeClr val="dk1"/>
                </a:solidFill>
                <a:latin typeface="Times"/>
                <a:ea typeface="Times"/>
                <a:cs typeface="Times"/>
                <a:sym typeface="Times"/>
              </a:rPr>
              <a:t>r </a:t>
            </a:r>
            <a:r>
              <a:rPr lang="en-US" sz="2000">
                <a:solidFill>
                  <a:schemeClr val="dk1"/>
                </a:solidFill>
                <a:latin typeface="Times"/>
                <a:ea typeface="Times"/>
                <a:cs typeface="Times"/>
                <a:sym typeface="Times"/>
              </a:rPr>
              <a:t>+ CURVATURE</a:t>
            </a:r>
            <a:r>
              <a:rPr lang="en-US" sz="1000">
                <a:solidFill>
                  <a:schemeClr val="dk1"/>
                </a:solidFill>
                <a:latin typeface="Times"/>
                <a:ea typeface="Times"/>
                <a:cs typeface="Times"/>
                <a:sym typeface="Times"/>
              </a:rPr>
              <a:t>r </a:t>
            </a:r>
            <a:r>
              <a:rPr lang="en-US" sz="2000">
                <a:solidFill>
                  <a:schemeClr val="dk1"/>
                </a:solidFill>
                <a:latin typeface="Times"/>
                <a:ea typeface="Times"/>
                <a:cs typeface="Times"/>
                <a:sym typeface="Times"/>
              </a:rPr>
              <a:t>+ DRAINAGE</a:t>
            </a:r>
            <a:r>
              <a:rPr lang="en-US" sz="1000">
                <a:solidFill>
                  <a:schemeClr val="dk1"/>
                </a:solidFill>
                <a:latin typeface="Times"/>
                <a:ea typeface="Times"/>
                <a:cs typeface="Times"/>
                <a:sym typeface="Times"/>
              </a:rPr>
              <a:t>r </a:t>
            </a:r>
            <a:r>
              <a:rPr lang="en-US" sz="2000">
                <a:solidFill>
                  <a:schemeClr val="dk1"/>
                </a:solidFill>
                <a:latin typeface="Times"/>
                <a:ea typeface="Times"/>
                <a:cs typeface="Times"/>
                <a:sym typeface="Times"/>
              </a:rPr>
              <a:t>+ GEOLOGY</a:t>
            </a:r>
            <a:r>
              <a:rPr lang="en-US" sz="1000">
                <a:solidFill>
                  <a:schemeClr val="dk1"/>
                </a:solidFill>
                <a:latin typeface="Times"/>
                <a:ea typeface="Times"/>
                <a:cs typeface="Times"/>
                <a:sym typeface="Times"/>
              </a:rPr>
              <a:t>r </a:t>
            </a:r>
            <a:r>
              <a:rPr lang="en-US" sz="2000">
                <a:solidFill>
                  <a:schemeClr val="dk1"/>
                </a:solidFill>
                <a:latin typeface="Times"/>
                <a:ea typeface="Times"/>
                <a:cs typeface="Times"/>
                <a:sym typeface="Times"/>
              </a:rPr>
              <a:t>+LINEAMENT</a:t>
            </a:r>
            <a:r>
              <a:rPr lang="en-US" sz="1000">
                <a:solidFill>
                  <a:schemeClr val="dk1"/>
                </a:solidFill>
                <a:latin typeface="Times"/>
                <a:ea typeface="Times"/>
                <a:cs typeface="Times"/>
                <a:sym typeface="Times"/>
              </a:rPr>
              <a:t>r </a:t>
            </a:r>
            <a:r>
              <a:rPr lang="en-US" sz="2000">
                <a:solidFill>
                  <a:schemeClr val="dk1"/>
                </a:solidFill>
                <a:latin typeface="Times"/>
                <a:ea typeface="Times"/>
                <a:cs typeface="Times"/>
                <a:sym typeface="Times"/>
              </a:rPr>
              <a:t>+ LANDCOVER</a:t>
            </a:r>
            <a:r>
              <a:rPr lang="en-US" sz="1000">
                <a:solidFill>
                  <a:schemeClr val="dk1"/>
                </a:solidFill>
                <a:latin typeface="Times"/>
                <a:ea typeface="Times"/>
                <a:cs typeface="Times"/>
                <a:sym typeface="Times"/>
              </a:rPr>
              <a:t>r</a:t>
            </a:r>
            <a:endParaRPr sz="1000">
              <a:solidFill>
                <a:schemeClr val="dk1"/>
              </a:solidFill>
              <a:latin typeface="Times"/>
              <a:ea typeface="Times"/>
              <a:cs typeface="Times"/>
              <a:sym typeface="Times"/>
            </a:endParaRPr>
          </a:p>
        </p:txBody>
      </p:sp>
      <p:pic>
        <p:nvPicPr>
          <p:cNvPr id="408" name="Google Shape;408;g3311ed088bc_5_56"/>
          <p:cNvPicPr preferRelativeResize="0"/>
          <p:nvPr/>
        </p:nvPicPr>
        <p:blipFill>
          <a:blip r:embed="rId3">
            <a:alphaModFix/>
          </a:blip>
          <a:stretch>
            <a:fillRect/>
          </a:stretch>
        </p:blipFill>
        <p:spPr>
          <a:xfrm>
            <a:off x="6984300" y="1185738"/>
            <a:ext cx="5207701" cy="4486528"/>
          </a:xfrm>
          <a:prstGeom prst="rect">
            <a:avLst/>
          </a:prstGeom>
          <a:noFill/>
          <a:ln>
            <a:noFill/>
          </a:ln>
        </p:spPr>
      </p:pic>
      <p:sp>
        <p:nvSpPr>
          <p:cNvPr id="409" name="Google Shape;409;g3311ed088bc_5_56"/>
          <p:cNvSpPr txBox="1"/>
          <p:nvPr/>
        </p:nvSpPr>
        <p:spPr>
          <a:xfrm>
            <a:off x="6984300" y="5576050"/>
            <a:ext cx="51066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a:solidFill>
                  <a:schemeClr val="dk1"/>
                </a:solidFill>
                <a:latin typeface="Times"/>
                <a:ea typeface="Times"/>
                <a:cs typeface="Times"/>
                <a:sym typeface="Times"/>
              </a:rPr>
              <a:t>Fig 4.3 Illustration of cumulative frequency diagram showing landslide susceptibility index rank (x-axis) occurring in cumulative percent of landslide occurrence (y-axis) (Lee and Sambath, 2006)</a:t>
            </a:r>
            <a:endParaRPr>
              <a:solidFill>
                <a:schemeClr val="dk1"/>
              </a:solidFill>
              <a:latin typeface="Times"/>
              <a:ea typeface="Times"/>
              <a:cs typeface="Times"/>
              <a:sym typeface="Time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g3311ed088bc_5_6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27</a:t>
            </a:fld>
            <a:endParaRPr/>
          </a:p>
        </p:txBody>
      </p:sp>
      <p:sp>
        <p:nvSpPr>
          <p:cNvPr id="416" name="Google Shape;416;g3311ed088bc_5_68"/>
          <p:cNvSpPr txBox="1"/>
          <p:nvPr/>
        </p:nvSpPr>
        <p:spPr>
          <a:xfrm>
            <a:off x="142875" y="446475"/>
            <a:ext cx="4590000" cy="61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800" b="1">
                <a:solidFill>
                  <a:schemeClr val="dk1"/>
                </a:solidFill>
                <a:latin typeface="Times"/>
                <a:ea typeface="Times"/>
                <a:cs typeface="Times"/>
                <a:sym typeface="Times"/>
              </a:rPr>
              <a:t>4.3 Pham et.al, 2020</a:t>
            </a:r>
            <a:r>
              <a:rPr lang="en-US" sz="2400" b="1">
                <a:solidFill>
                  <a:schemeClr val="dk1"/>
                </a:solidFill>
              </a:rPr>
              <a:t> </a:t>
            </a:r>
            <a:endParaRPr sz="2400" b="1">
              <a:solidFill>
                <a:schemeClr val="dk1"/>
              </a:solidFill>
            </a:endParaRPr>
          </a:p>
        </p:txBody>
      </p:sp>
      <p:sp>
        <p:nvSpPr>
          <p:cNvPr id="417" name="Google Shape;417;g3311ed088bc_5_68"/>
          <p:cNvSpPr txBox="1"/>
          <p:nvPr/>
        </p:nvSpPr>
        <p:spPr>
          <a:xfrm>
            <a:off x="357175" y="1046775"/>
            <a:ext cx="10108500" cy="84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000">
                <a:solidFill>
                  <a:schemeClr val="dk1"/>
                </a:solidFill>
                <a:latin typeface="Times"/>
                <a:ea typeface="Times"/>
                <a:cs typeface="Times"/>
                <a:sym typeface="Times"/>
              </a:rPr>
              <a:t>The performance of the four hybrid models was assessed using statistical indices for both training and validation datasets. The results are summarized in the following tables:</a:t>
            </a:r>
            <a:endParaRPr sz="2000">
              <a:solidFill>
                <a:schemeClr val="dk1"/>
              </a:solidFill>
              <a:latin typeface="Times"/>
              <a:ea typeface="Times"/>
              <a:cs typeface="Times"/>
              <a:sym typeface="Times"/>
            </a:endParaRPr>
          </a:p>
        </p:txBody>
      </p:sp>
      <p:graphicFrame>
        <p:nvGraphicFramePr>
          <p:cNvPr id="418" name="Google Shape;418;g3311ed088bc_5_68"/>
          <p:cNvGraphicFramePr/>
          <p:nvPr/>
        </p:nvGraphicFramePr>
        <p:xfrm>
          <a:off x="357175" y="1893375"/>
          <a:ext cx="3000000" cy="3000000"/>
        </p:xfrm>
        <a:graphic>
          <a:graphicData uri="http://schemas.openxmlformats.org/drawingml/2006/table">
            <a:tbl>
              <a:tblPr>
                <a:noFill/>
                <a:tableStyleId>{E742E228-D4D9-4918-85E0-9F8151438CE7}</a:tableStyleId>
              </a:tblPr>
              <a:tblGrid>
                <a:gridCol w="1750575">
                  <a:extLst>
                    <a:ext uri="{9D8B030D-6E8A-4147-A177-3AD203B41FA5}">
                      <a16:colId xmlns:a16="http://schemas.microsoft.com/office/drawing/2014/main" val="20000"/>
                    </a:ext>
                  </a:extLst>
                </a:gridCol>
                <a:gridCol w="909900">
                  <a:extLst>
                    <a:ext uri="{9D8B030D-6E8A-4147-A177-3AD203B41FA5}">
                      <a16:colId xmlns:a16="http://schemas.microsoft.com/office/drawing/2014/main" val="20001"/>
                    </a:ext>
                  </a:extLst>
                </a:gridCol>
                <a:gridCol w="840675">
                  <a:extLst>
                    <a:ext uri="{9D8B030D-6E8A-4147-A177-3AD203B41FA5}">
                      <a16:colId xmlns:a16="http://schemas.microsoft.com/office/drawing/2014/main" val="20002"/>
                    </a:ext>
                  </a:extLst>
                </a:gridCol>
                <a:gridCol w="1068150">
                  <a:extLst>
                    <a:ext uri="{9D8B030D-6E8A-4147-A177-3AD203B41FA5}">
                      <a16:colId xmlns:a16="http://schemas.microsoft.com/office/drawing/2014/main" val="20003"/>
                    </a:ext>
                  </a:extLst>
                </a:gridCol>
                <a:gridCol w="1038475">
                  <a:extLst>
                    <a:ext uri="{9D8B030D-6E8A-4147-A177-3AD203B41FA5}">
                      <a16:colId xmlns:a16="http://schemas.microsoft.com/office/drawing/2014/main" val="20004"/>
                    </a:ext>
                  </a:extLst>
                </a:gridCol>
              </a:tblGrid>
              <a:tr h="834825">
                <a:tc>
                  <a:txBody>
                    <a:bodyPr/>
                    <a:lstStyle/>
                    <a:p>
                      <a:pPr marL="0" lvl="0" indent="0" algn="l" rtl="0">
                        <a:lnSpc>
                          <a:spcPct val="115000"/>
                        </a:lnSpc>
                        <a:spcBef>
                          <a:spcPts val="0"/>
                        </a:spcBef>
                        <a:spcAft>
                          <a:spcPts val="0"/>
                        </a:spcAft>
                        <a:buNone/>
                      </a:pPr>
                      <a:r>
                        <a:rPr lang="en-US" sz="1800" b="1">
                          <a:solidFill>
                            <a:schemeClr val="dk1"/>
                          </a:solidFill>
                          <a:latin typeface="Times"/>
                          <a:ea typeface="Times"/>
                          <a:cs typeface="Times"/>
                          <a:sym typeface="Times"/>
                        </a:rPr>
                        <a:t>PARAMETER</a:t>
                      </a:r>
                      <a:endParaRPr sz="1800" b="1">
                        <a:solidFill>
                          <a:schemeClr val="dk1"/>
                        </a:solidFill>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b="1">
                          <a:solidFill>
                            <a:schemeClr val="dk1"/>
                          </a:solidFill>
                          <a:latin typeface="Times"/>
                          <a:ea typeface="Times"/>
                          <a:cs typeface="Times"/>
                          <a:sym typeface="Times"/>
                        </a:rPr>
                        <a:t>RFDT</a:t>
                      </a:r>
                      <a:endParaRPr sz="1800" b="1">
                        <a:solidFill>
                          <a:schemeClr val="dk1"/>
                        </a:solidFill>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b="1">
                          <a:solidFill>
                            <a:schemeClr val="dk1"/>
                          </a:solidFill>
                          <a:latin typeface="Times"/>
                          <a:ea typeface="Times"/>
                          <a:cs typeface="Times"/>
                          <a:sym typeface="Times"/>
                        </a:rPr>
                        <a:t>RFNB</a:t>
                      </a:r>
                      <a:endParaRPr sz="1800" b="1">
                        <a:solidFill>
                          <a:schemeClr val="dk1"/>
                        </a:solidFill>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b="1">
                          <a:solidFill>
                            <a:schemeClr val="dk1"/>
                          </a:solidFill>
                          <a:latin typeface="Times"/>
                          <a:ea typeface="Times"/>
                          <a:cs typeface="Times"/>
                          <a:sym typeface="Times"/>
                        </a:rPr>
                        <a:t>RFANN</a:t>
                      </a:r>
                      <a:endParaRPr sz="1800" b="1">
                        <a:solidFill>
                          <a:schemeClr val="dk1"/>
                        </a:solidFill>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b="1">
                          <a:solidFill>
                            <a:schemeClr val="dk1"/>
                          </a:solidFill>
                          <a:latin typeface="Times"/>
                          <a:ea typeface="Times"/>
                          <a:cs typeface="Times"/>
                          <a:sym typeface="Times"/>
                        </a:rPr>
                        <a:t>RFSVM</a:t>
                      </a:r>
                      <a:endParaRPr sz="1800" b="1">
                        <a:solidFill>
                          <a:schemeClr val="dk1"/>
                        </a:solidFill>
                        <a:latin typeface="Times"/>
                        <a:ea typeface="Times"/>
                        <a:cs typeface="Times"/>
                        <a:sym typeface="Times"/>
                      </a:endParaRPr>
                    </a:p>
                  </a:txBody>
                  <a:tcPr marL="91425" marR="91425" marT="91425" marB="91425"/>
                </a:tc>
                <a:extLst>
                  <a:ext uri="{0D108BD9-81ED-4DB2-BD59-A6C34878D82A}">
                    <a16:rowId xmlns:a16="http://schemas.microsoft.com/office/drawing/2014/main" val="10000"/>
                  </a:ext>
                </a:extLst>
              </a:tr>
              <a:tr h="889250">
                <a:tc>
                  <a:txBody>
                    <a:bodyPr/>
                    <a:lstStyle/>
                    <a:p>
                      <a:pPr marL="0" lvl="0" indent="0" algn="l" rtl="0">
                        <a:lnSpc>
                          <a:spcPct val="115000"/>
                        </a:lnSpc>
                        <a:spcBef>
                          <a:spcPts val="0"/>
                        </a:spcBef>
                        <a:spcAft>
                          <a:spcPts val="0"/>
                        </a:spcAft>
                        <a:buNone/>
                      </a:pPr>
                      <a:r>
                        <a:rPr lang="en-US" sz="1800">
                          <a:latin typeface="Times"/>
                          <a:ea typeface="Times"/>
                          <a:cs typeface="Times"/>
                          <a:sym typeface="Times"/>
                        </a:rPr>
                        <a:t>Accuracy</a:t>
                      </a:r>
                      <a:endParaRPr sz="1800">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96.31</a:t>
                      </a:r>
                      <a:endParaRPr sz="1800">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78.57</a:t>
                      </a:r>
                      <a:endParaRPr sz="1800">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94.40</a:t>
                      </a:r>
                      <a:endParaRPr sz="1800">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88.45</a:t>
                      </a:r>
                      <a:endParaRPr sz="1800">
                        <a:latin typeface="Times"/>
                        <a:ea typeface="Times"/>
                        <a:cs typeface="Times"/>
                        <a:sym typeface="Times"/>
                      </a:endParaRPr>
                    </a:p>
                  </a:txBody>
                  <a:tcPr marL="91425" marR="91425" marT="91425" marB="91425"/>
                </a:tc>
                <a:extLst>
                  <a:ext uri="{0D108BD9-81ED-4DB2-BD59-A6C34878D82A}">
                    <a16:rowId xmlns:a16="http://schemas.microsoft.com/office/drawing/2014/main" val="10001"/>
                  </a:ext>
                </a:extLst>
              </a:tr>
              <a:tr h="858650">
                <a:tc>
                  <a:txBody>
                    <a:bodyPr/>
                    <a:lstStyle/>
                    <a:p>
                      <a:pPr marL="0" lvl="0" indent="0" algn="l" rtl="0">
                        <a:lnSpc>
                          <a:spcPct val="115000"/>
                        </a:lnSpc>
                        <a:spcBef>
                          <a:spcPts val="0"/>
                        </a:spcBef>
                        <a:spcAft>
                          <a:spcPts val="0"/>
                        </a:spcAft>
                        <a:buNone/>
                      </a:pPr>
                      <a:r>
                        <a:rPr lang="en-US" sz="1800">
                          <a:latin typeface="Times"/>
                          <a:ea typeface="Times"/>
                          <a:cs typeface="Times"/>
                          <a:sym typeface="Times"/>
                        </a:rPr>
                        <a:t>Kappa Index</a:t>
                      </a:r>
                      <a:endParaRPr sz="1800">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0.926</a:t>
                      </a:r>
                      <a:endParaRPr sz="1800">
                        <a:latin typeface="Times"/>
                        <a:ea typeface="Times"/>
                        <a:cs typeface="Times"/>
                        <a:sym typeface="Times"/>
                      </a:endParaRPr>
                    </a:p>
                    <a:p>
                      <a:pPr marL="0" lvl="0" indent="0" algn="l" rtl="0">
                        <a:lnSpc>
                          <a:spcPct val="115000"/>
                        </a:lnSpc>
                        <a:spcBef>
                          <a:spcPts val="0"/>
                        </a:spcBef>
                        <a:spcAft>
                          <a:spcPts val="0"/>
                        </a:spcAft>
                        <a:buNone/>
                      </a:pPr>
                      <a:r>
                        <a:rPr lang="en-US" sz="1800">
                          <a:latin typeface="Times"/>
                          <a:ea typeface="Times"/>
                          <a:cs typeface="Times"/>
                          <a:sym typeface="Times"/>
                        </a:rPr>
                        <a:t> </a:t>
                      </a:r>
                      <a:endParaRPr sz="1800">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0.572</a:t>
                      </a:r>
                      <a:endParaRPr sz="1800">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0.8214</a:t>
                      </a:r>
                      <a:endParaRPr sz="1800">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0.7691</a:t>
                      </a:r>
                      <a:endParaRPr sz="1800">
                        <a:latin typeface="Times"/>
                        <a:ea typeface="Times"/>
                        <a:cs typeface="Times"/>
                        <a:sym typeface="Times"/>
                      </a:endParaRPr>
                    </a:p>
                  </a:txBody>
                  <a:tcPr marL="91425" marR="91425" marT="91425" marB="91425"/>
                </a:tc>
                <a:extLst>
                  <a:ext uri="{0D108BD9-81ED-4DB2-BD59-A6C34878D82A}">
                    <a16:rowId xmlns:a16="http://schemas.microsoft.com/office/drawing/2014/main" val="10002"/>
                  </a:ext>
                </a:extLst>
              </a:tr>
              <a:tr h="1191225">
                <a:tc>
                  <a:txBody>
                    <a:bodyPr/>
                    <a:lstStyle/>
                    <a:p>
                      <a:pPr marL="0" lvl="0" indent="0" algn="l" rtl="0">
                        <a:lnSpc>
                          <a:spcPct val="115000"/>
                        </a:lnSpc>
                        <a:spcBef>
                          <a:spcPts val="0"/>
                        </a:spcBef>
                        <a:spcAft>
                          <a:spcPts val="0"/>
                        </a:spcAft>
                        <a:buNone/>
                      </a:pPr>
                      <a:r>
                        <a:rPr lang="en-US" sz="1800">
                          <a:latin typeface="Times"/>
                          <a:ea typeface="Times"/>
                          <a:cs typeface="Times"/>
                          <a:sym typeface="Times"/>
                        </a:rPr>
                        <a:t>RMSE</a:t>
                      </a:r>
                      <a:endParaRPr sz="1800">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0.185</a:t>
                      </a:r>
                      <a:endParaRPr sz="1800">
                        <a:latin typeface="Times"/>
                        <a:ea typeface="Times"/>
                        <a:cs typeface="Times"/>
                        <a:sym typeface="Times"/>
                      </a:endParaRPr>
                    </a:p>
                    <a:p>
                      <a:pPr marL="0" lvl="0" indent="0" algn="l" rtl="0">
                        <a:lnSpc>
                          <a:spcPct val="115000"/>
                        </a:lnSpc>
                        <a:spcBef>
                          <a:spcPts val="0"/>
                        </a:spcBef>
                        <a:spcAft>
                          <a:spcPts val="0"/>
                        </a:spcAft>
                        <a:buNone/>
                      </a:pPr>
                      <a:r>
                        <a:rPr lang="en-US" sz="1800">
                          <a:latin typeface="Times"/>
                          <a:ea typeface="Times"/>
                          <a:cs typeface="Times"/>
                          <a:sym typeface="Times"/>
                        </a:rPr>
                        <a:t>          	</a:t>
                      </a:r>
                      <a:endParaRPr sz="1800">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0.382</a:t>
                      </a:r>
                      <a:endParaRPr sz="1800">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0.2772</a:t>
                      </a:r>
                      <a:endParaRPr sz="1800">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0.3036</a:t>
                      </a:r>
                      <a:endParaRPr sz="1800">
                        <a:latin typeface="Times"/>
                        <a:ea typeface="Times"/>
                        <a:cs typeface="Times"/>
                        <a:sym typeface="Times"/>
                      </a:endParaRP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419" name="Google Shape;419;g3311ed088bc_5_68"/>
          <p:cNvGraphicFramePr/>
          <p:nvPr/>
        </p:nvGraphicFramePr>
        <p:xfrm>
          <a:off x="6135275" y="1893375"/>
          <a:ext cx="3000000" cy="3000000"/>
        </p:xfrm>
        <a:graphic>
          <a:graphicData uri="http://schemas.openxmlformats.org/drawingml/2006/table">
            <a:tbl>
              <a:tblPr>
                <a:noFill/>
                <a:tableStyleId>{E742E228-D4D9-4918-85E0-9F8151438CE7}</a:tableStyleId>
              </a:tblPr>
              <a:tblGrid>
                <a:gridCol w="1770650">
                  <a:extLst>
                    <a:ext uri="{9D8B030D-6E8A-4147-A177-3AD203B41FA5}">
                      <a16:colId xmlns:a16="http://schemas.microsoft.com/office/drawing/2014/main" val="20000"/>
                    </a:ext>
                  </a:extLst>
                </a:gridCol>
                <a:gridCol w="920325">
                  <a:extLst>
                    <a:ext uri="{9D8B030D-6E8A-4147-A177-3AD203B41FA5}">
                      <a16:colId xmlns:a16="http://schemas.microsoft.com/office/drawing/2014/main" val="20001"/>
                    </a:ext>
                  </a:extLst>
                </a:gridCol>
                <a:gridCol w="850300">
                  <a:extLst>
                    <a:ext uri="{9D8B030D-6E8A-4147-A177-3AD203B41FA5}">
                      <a16:colId xmlns:a16="http://schemas.microsoft.com/office/drawing/2014/main" val="20002"/>
                    </a:ext>
                  </a:extLst>
                </a:gridCol>
                <a:gridCol w="1080400">
                  <a:extLst>
                    <a:ext uri="{9D8B030D-6E8A-4147-A177-3AD203B41FA5}">
                      <a16:colId xmlns:a16="http://schemas.microsoft.com/office/drawing/2014/main" val="20003"/>
                    </a:ext>
                  </a:extLst>
                </a:gridCol>
                <a:gridCol w="1200425">
                  <a:extLst>
                    <a:ext uri="{9D8B030D-6E8A-4147-A177-3AD203B41FA5}">
                      <a16:colId xmlns:a16="http://schemas.microsoft.com/office/drawing/2014/main" val="20004"/>
                    </a:ext>
                  </a:extLst>
                </a:gridCol>
              </a:tblGrid>
              <a:tr h="690525">
                <a:tc>
                  <a:txBody>
                    <a:bodyPr/>
                    <a:lstStyle/>
                    <a:p>
                      <a:pPr marL="0" lvl="0" indent="0" algn="l" rtl="0">
                        <a:lnSpc>
                          <a:spcPct val="115000"/>
                        </a:lnSpc>
                        <a:spcBef>
                          <a:spcPts val="0"/>
                        </a:spcBef>
                        <a:spcAft>
                          <a:spcPts val="0"/>
                        </a:spcAft>
                        <a:buNone/>
                      </a:pPr>
                      <a:r>
                        <a:rPr lang="en-US" sz="1800" b="1">
                          <a:solidFill>
                            <a:schemeClr val="dk1"/>
                          </a:solidFill>
                          <a:latin typeface="Times"/>
                          <a:ea typeface="Times"/>
                          <a:cs typeface="Times"/>
                          <a:sym typeface="Times"/>
                        </a:rPr>
                        <a:t>PARAMETER</a:t>
                      </a:r>
                      <a:endParaRPr sz="1800" b="1">
                        <a:solidFill>
                          <a:schemeClr val="dk1"/>
                        </a:solidFill>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b="1">
                          <a:solidFill>
                            <a:schemeClr val="dk1"/>
                          </a:solidFill>
                          <a:latin typeface="Times"/>
                          <a:ea typeface="Times"/>
                          <a:cs typeface="Times"/>
                          <a:sym typeface="Times"/>
                        </a:rPr>
                        <a:t>RFDT</a:t>
                      </a:r>
                      <a:endParaRPr sz="1800" b="1">
                        <a:solidFill>
                          <a:schemeClr val="dk1"/>
                        </a:solidFill>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b="1">
                          <a:solidFill>
                            <a:schemeClr val="dk1"/>
                          </a:solidFill>
                          <a:latin typeface="Times"/>
                          <a:ea typeface="Times"/>
                          <a:cs typeface="Times"/>
                          <a:sym typeface="Times"/>
                        </a:rPr>
                        <a:t>RFNB</a:t>
                      </a:r>
                      <a:endParaRPr sz="1800" b="1">
                        <a:solidFill>
                          <a:schemeClr val="dk1"/>
                        </a:solidFill>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b="1">
                          <a:solidFill>
                            <a:schemeClr val="dk1"/>
                          </a:solidFill>
                          <a:latin typeface="Times"/>
                          <a:ea typeface="Times"/>
                          <a:cs typeface="Times"/>
                          <a:sym typeface="Times"/>
                        </a:rPr>
                        <a:t>RFANN</a:t>
                      </a:r>
                      <a:endParaRPr sz="1800" b="1">
                        <a:solidFill>
                          <a:schemeClr val="dk1"/>
                        </a:solidFill>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b="1">
                          <a:solidFill>
                            <a:schemeClr val="dk1"/>
                          </a:solidFill>
                          <a:latin typeface="Times"/>
                          <a:ea typeface="Times"/>
                          <a:cs typeface="Times"/>
                          <a:sym typeface="Times"/>
                        </a:rPr>
                        <a:t>RFSVM</a:t>
                      </a:r>
                      <a:endParaRPr sz="1800" b="1">
                        <a:solidFill>
                          <a:schemeClr val="dk1"/>
                        </a:solidFill>
                        <a:latin typeface="Times"/>
                        <a:ea typeface="Times"/>
                        <a:cs typeface="Times"/>
                        <a:sym typeface="Times"/>
                      </a:endParaRPr>
                    </a:p>
                  </a:txBody>
                  <a:tcPr marL="91425" marR="91425" marT="91425" marB="91425"/>
                </a:tc>
                <a:extLst>
                  <a:ext uri="{0D108BD9-81ED-4DB2-BD59-A6C34878D82A}">
                    <a16:rowId xmlns:a16="http://schemas.microsoft.com/office/drawing/2014/main" val="10000"/>
                  </a:ext>
                </a:extLst>
              </a:tr>
              <a:tr h="987825">
                <a:tc>
                  <a:txBody>
                    <a:bodyPr/>
                    <a:lstStyle/>
                    <a:p>
                      <a:pPr marL="0" lvl="0" indent="0" algn="l" rtl="0">
                        <a:lnSpc>
                          <a:spcPct val="115000"/>
                        </a:lnSpc>
                        <a:spcBef>
                          <a:spcPts val="0"/>
                        </a:spcBef>
                        <a:spcAft>
                          <a:spcPts val="0"/>
                        </a:spcAft>
                        <a:buNone/>
                      </a:pPr>
                      <a:r>
                        <a:rPr lang="en-US" sz="1800">
                          <a:latin typeface="Times"/>
                          <a:ea typeface="Times"/>
                          <a:cs typeface="Times"/>
                          <a:sym typeface="Times"/>
                        </a:rPr>
                        <a:t>Accuracy</a:t>
                      </a:r>
                      <a:endParaRPr sz="1800">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72.02</a:t>
                      </a:r>
                      <a:endParaRPr sz="1800">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66.96</a:t>
                      </a:r>
                      <a:endParaRPr sz="1800">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71.13</a:t>
                      </a:r>
                      <a:endParaRPr sz="1800">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69.53</a:t>
                      </a:r>
                      <a:endParaRPr sz="1800">
                        <a:latin typeface="Times"/>
                        <a:ea typeface="Times"/>
                        <a:cs typeface="Times"/>
                        <a:sym typeface="Times"/>
                      </a:endParaRPr>
                    </a:p>
                  </a:txBody>
                  <a:tcPr marL="91425" marR="91425" marT="91425" marB="91425"/>
                </a:tc>
                <a:extLst>
                  <a:ext uri="{0D108BD9-81ED-4DB2-BD59-A6C34878D82A}">
                    <a16:rowId xmlns:a16="http://schemas.microsoft.com/office/drawing/2014/main" val="10001"/>
                  </a:ext>
                </a:extLst>
              </a:tr>
              <a:tr h="817075">
                <a:tc>
                  <a:txBody>
                    <a:bodyPr/>
                    <a:lstStyle/>
                    <a:p>
                      <a:pPr marL="0" lvl="0" indent="0" algn="l" rtl="0">
                        <a:lnSpc>
                          <a:spcPct val="115000"/>
                        </a:lnSpc>
                        <a:spcBef>
                          <a:spcPts val="0"/>
                        </a:spcBef>
                        <a:spcAft>
                          <a:spcPts val="0"/>
                        </a:spcAft>
                        <a:buNone/>
                      </a:pPr>
                      <a:r>
                        <a:rPr lang="en-US" sz="1800">
                          <a:latin typeface="Times"/>
                          <a:ea typeface="Times"/>
                          <a:cs typeface="Times"/>
                          <a:sym typeface="Times"/>
                        </a:rPr>
                        <a:t>Kappa Index</a:t>
                      </a:r>
                      <a:endParaRPr sz="1800">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0.439</a:t>
                      </a:r>
                      <a:endParaRPr sz="1800">
                        <a:latin typeface="Times"/>
                        <a:ea typeface="Times"/>
                        <a:cs typeface="Times"/>
                        <a:sym typeface="Times"/>
                      </a:endParaRPr>
                    </a:p>
                    <a:p>
                      <a:pPr marL="0" lvl="0" indent="0" algn="l" rtl="0">
                        <a:lnSpc>
                          <a:spcPct val="115000"/>
                        </a:lnSpc>
                        <a:spcBef>
                          <a:spcPts val="0"/>
                        </a:spcBef>
                        <a:spcAft>
                          <a:spcPts val="0"/>
                        </a:spcAft>
                        <a:buNone/>
                      </a:pPr>
                      <a:r>
                        <a:rPr lang="en-US" sz="1800">
                          <a:latin typeface="Times"/>
                          <a:ea typeface="Times"/>
                          <a:cs typeface="Times"/>
                          <a:sym typeface="Times"/>
                        </a:rPr>
                        <a:t> </a:t>
                      </a:r>
                      <a:endParaRPr sz="1800">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0.339</a:t>
                      </a:r>
                      <a:endParaRPr sz="1800">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0.3617</a:t>
                      </a:r>
                      <a:endParaRPr sz="1800">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0.3855</a:t>
                      </a:r>
                      <a:endParaRPr sz="1800">
                        <a:latin typeface="Times"/>
                        <a:ea typeface="Times"/>
                        <a:cs typeface="Times"/>
                        <a:sym typeface="Times"/>
                      </a:endParaRPr>
                    </a:p>
                  </a:txBody>
                  <a:tcPr marL="91425" marR="91425" marT="91425" marB="91425"/>
                </a:tc>
                <a:extLst>
                  <a:ext uri="{0D108BD9-81ED-4DB2-BD59-A6C34878D82A}">
                    <a16:rowId xmlns:a16="http://schemas.microsoft.com/office/drawing/2014/main" val="10002"/>
                  </a:ext>
                </a:extLst>
              </a:tr>
              <a:tr h="1133575">
                <a:tc>
                  <a:txBody>
                    <a:bodyPr/>
                    <a:lstStyle/>
                    <a:p>
                      <a:pPr marL="0" lvl="0" indent="0" algn="l" rtl="0">
                        <a:lnSpc>
                          <a:spcPct val="115000"/>
                        </a:lnSpc>
                        <a:spcBef>
                          <a:spcPts val="0"/>
                        </a:spcBef>
                        <a:spcAft>
                          <a:spcPts val="0"/>
                        </a:spcAft>
                        <a:buNone/>
                      </a:pPr>
                      <a:r>
                        <a:rPr lang="en-US" sz="1800">
                          <a:latin typeface="Times"/>
                          <a:ea typeface="Times"/>
                          <a:cs typeface="Times"/>
                          <a:sym typeface="Times"/>
                        </a:rPr>
                        <a:t>RMSE</a:t>
                      </a:r>
                      <a:endParaRPr sz="1800">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0.432</a:t>
                      </a:r>
                      <a:endParaRPr sz="1800">
                        <a:latin typeface="Times"/>
                        <a:ea typeface="Times"/>
                        <a:cs typeface="Times"/>
                        <a:sym typeface="Times"/>
                      </a:endParaRPr>
                    </a:p>
                    <a:p>
                      <a:pPr marL="0" lvl="0" indent="0" algn="l" rtl="0">
                        <a:lnSpc>
                          <a:spcPct val="115000"/>
                        </a:lnSpc>
                        <a:spcBef>
                          <a:spcPts val="0"/>
                        </a:spcBef>
                        <a:spcAft>
                          <a:spcPts val="0"/>
                        </a:spcAft>
                        <a:buNone/>
                      </a:pPr>
                      <a:r>
                        <a:rPr lang="en-US" sz="1800">
                          <a:latin typeface="Times"/>
                          <a:ea typeface="Times"/>
                          <a:cs typeface="Times"/>
                          <a:sym typeface="Times"/>
                        </a:rPr>
                        <a:t>          	</a:t>
                      </a:r>
                      <a:endParaRPr sz="1800">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0.488</a:t>
                      </a:r>
                      <a:endParaRPr sz="1800">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0.4849</a:t>
                      </a:r>
                      <a:endParaRPr sz="1800">
                        <a:latin typeface="Times"/>
                        <a:ea typeface="Times"/>
                        <a:cs typeface="Times"/>
                        <a:sym typeface="Times"/>
                      </a:endParaRPr>
                    </a:p>
                  </a:txBody>
                  <a:tcPr marL="91425" marR="91425" marT="91425" marB="91425"/>
                </a:tc>
                <a:tc>
                  <a:txBody>
                    <a:bodyPr/>
                    <a:lstStyle/>
                    <a:p>
                      <a:pPr marL="0" lvl="0" indent="0" algn="l" rtl="0">
                        <a:lnSpc>
                          <a:spcPct val="115000"/>
                        </a:lnSpc>
                        <a:spcBef>
                          <a:spcPts val="0"/>
                        </a:spcBef>
                        <a:spcAft>
                          <a:spcPts val="0"/>
                        </a:spcAft>
                        <a:buNone/>
                      </a:pPr>
                      <a:r>
                        <a:rPr lang="en-US" sz="1800">
                          <a:latin typeface="Times"/>
                          <a:ea typeface="Times"/>
                          <a:cs typeface="Times"/>
                          <a:sym typeface="Times"/>
                        </a:rPr>
                        <a:t>0.4504</a:t>
                      </a:r>
                      <a:endParaRPr sz="1800">
                        <a:latin typeface="Times"/>
                        <a:ea typeface="Times"/>
                        <a:cs typeface="Times"/>
                        <a:sym typeface="Times"/>
                      </a:endParaRPr>
                    </a:p>
                  </a:txBody>
                  <a:tcPr marL="91425" marR="91425" marT="91425" marB="91425"/>
                </a:tc>
                <a:extLst>
                  <a:ext uri="{0D108BD9-81ED-4DB2-BD59-A6C34878D82A}">
                    <a16:rowId xmlns:a16="http://schemas.microsoft.com/office/drawing/2014/main" val="10003"/>
                  </a:ext>
                </a:extLst>
              </a:tr>
            </a:tbl>
          </a:graphicData>
        </a:graphic>
      </p:graphicFrame>
      <p:sp>
        <p:nvSpPr>
          <p:cNvPr id="420" name="Google Shape;420;g3311ed088bc_5_68"/>
          <p:cNvSpPr txBox="1"/>
          <p:nvPr/>
        </p:nvSpPr>
        <p:spPr>
          <a:xfrm>
            <a:off x="142863" y="5667325"/>
            <a:ext cx="58221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800">
                <a:solidFill>
                  <a:schemeClr val="dk1"/>
                </a:solidFill>
                <a:latin typeface="Times"/>
                <a:ea typeface="Times"/>
                <a:cs typeface="Times"/>
                <a:sym typeface="Times"/>
              </a:rPr>
              <a:t>Table 4.2 Model performance using training dataset</a:t>
            </a:r>
            <a:endParaRPr sz="1800">
              <a:solidFill>
                <a:schemeClr val="dk1"/>
              </a:solidFill>
              <a:latin typeface="Times"/>
              <a:ea typeface="Times"/>
              <a:cs typeface="Times"/>
              <a:sym typeface="Times"/>
            </a:endParaRPr>
          </a:p>
        </p:txBody>
      </p:sp>
      <p:sp>
        <p:nvSpPr>
          <p:cNvPr id="421" name="Google Shape;421;g3311ed088bc_5_68"/>
          <p:cNvSpPr txBox="1"/>
          <p:nvPr/>
        </p:nvSpPr>
        <p:spPr>
          <a:xfrm>
            <a:off x="5840350" y="5781000"/>
            <a:ext cx="63516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800">
                <a:solidFill>
                  <a:schemeClr val="dk1"/>
                </a:solidFill>
                <a:latin typeface="Times"/>
                <a:ea typeface="Times"/>
                <a:cs typeface="Times"/>
                <a:sym typeface="Times"/>
              </a:rPr>
              <a:t>Table 4.3 Model performance using validating dataset</a:t>
            </a:r>
            <a:endParaRPr sz="1800">
              <a:solidFill>
                <a:schemeClr val="dk1"/>
              </a:solidFill>
              <a:latin typeface="Times"/>
              <a:ea typeface="Times"/>
              <a:cs typeface="Times"/>
              <a:sym typeface="Time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3311ed088bc_5_9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28</a:t>
            </a:fld>
            <a:endParaRPr/>
          </a:p>
        </p:txBody>
      </p:sp>
      <p:sp>
        <p:nvSpPr>
          <p:cNvPr id="428" name="Google Shape;428;g3311ed088bc_5_90"/>
          <p:cNvSpPr txBox="1"/>
          <p:nvPr/>
        </p:nvSpPr>
        <p:spPr>
          <a:xfrm>
            <a:off x="0" y="589375"/>
            <a:ext cx="10912200" cy="1483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800" b="1">
                <a:solidFill>
                  <a:schemeClr val="dk1"/>
                </a:solidFill>
                <a:latin typeface="Times"/>
                <a:ea typeface="Times"/>
                <a:cs typeface="Times"/>
                <a:sym typeface="Times"/>
              </a:rPr>
              <a:t>Model Validation using ROC Curves</a:t>
            </a:r>
            <a:endParaRPr sz="2800" b="1">
              <a:solidFill>
                <a:schemeClr val="dk1"/>
              </a:solidFill>
              <a:latin typeface="Times"/>
              <a:ea typeface="Times"/>
              <a:cs typeface="Times"/>
              <a:sym typeface="Times"/>
            </a:endParaRPr>
          </a:p>
          <a:p>
            <a:pPr marL="0" lvl="0" indent="0" algn="l" rtl="0">
              <a:lnSpc>
                <a:spcPct val="115000"/>
              </a:lnSpc>
              <a:spcBef>
                <a:spcPts val="0"/>
              </a:spcBef>
              <a:spcAft>
                <a:spcPts val="0"/>
              </a:spcAft>
              <a:buNone/>
            </a:pPr>
            <a:endParaRPr sz="2800" b="1" u="sng">
              <a:solidFill>
                <a:schemeClr val="dk1"/>
              </a:solidFill>
              <a:latin typeface="Times"/>
              <a:ea typeface="Times"/>
              <a:cs typeface="Times"/>
              <a:sym typeface="Times"/>
            </a:endParaRPr>
          </a:p>
          <a:p>
            <a:pPr marL="0" lvl="0" indent="0" algn="l" rtl="0">
              <a:lnSpc>
                <a:spcPct val="150000"/>
              </a:lnSpc>
              <a:spcBef>
                <a:spcPts val="0"/>
              </a:spcBef>
              <a:spcAft>
                <a:spcPts val="0"/>
              </a:spcAft>
              <a:buNone/>
            </a:pPr>
            <a:endParaRPr sz="2000">
              <a:solidFill>
                <a:schemeClr val="dk1"/>
              </a:solidFill>
              <a:latin typeface="Times"/>
              <a:ea typeface="Times"/>
              <a:cs typeface="Times"/>
              <a:sym typeface="Times"/>
            </a:endParaRPr>
          </a:p>
        </p:txBody>
      </p:sp>
      <p:sp>
        <p:nvSpPr>
          <p:cNvPr id="429" name="Google Shape;429;g3311ed088bc_5_90"/>
          <p:cNvSpPr txBox="1"/>
          <p:nvPr/>
        </p:nvSpPr>
        <p:spPr>
          <a:xfrm>
            <a:off x="191375" y="1325200"/>
            <a:ext cx="4900800" cy="488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000">
                <a:solidFill>
                  <a:schemeClr val="dk1"/>
                </a:solidFill>
                <a:latin typeface="Times"/>
                <a:ea typeface="Times"/>
                <a:cs typeface="Times"/>
                <a:sym typeface="Times"/>
              </a:rPr>
              <a:t>The predictive capability of the models was further assessed using Success Rate Curves</a:t>
            </a:r>
            <a:endParaRPr sz="2000">
              <a:solidFill>
                <a:schemeClr val="dk1"/>
              </a:solidFill>
              <a:latin typeface="Times"/>
              <a:ea typeface="Times"/>
              <a:cs typeface="Times"/>
              <a:sym typeface="Times"/>
            </a:endParaRPr>
          </a:p>
          <a:p>
            <a:pPr marL="0" lvl="0" indent="0" algn="l" rtl="0">
              <a:lnSpc>
                <a:spcPct val="115000"/>
              </a:lnSpc>
              <a:spcBef>
                <a:spcPts val="0"/>
              </a:spcBef>
              <a:spcAft>
                <a:spcPts val="0"/>
              </a:spcAft>
              <a:buClr>
                <a:schemeClr val="dk1"/>
              </a:buClr>
              <a:buSzPts val="1100"/>
              <a:buFont typeface="Arial"/>
              <a:buNone/>
            </a:pPr>
            <a:r>
              <a:rPr lang="en-US" sz="2000">
                <a:solidFill>
                  <a:schemeClr val="dk1"/>
                </a:solidFill>
                <a:latin typeface="Times"/>
                <a:ea typeface="Times"/>
                <a:cs typeface="Times"/>
                <a:sym typeface="Times"/>
              </a:rPr>
              <a:t>(SRC) and Predictive Rate Curves (PRC). The Area Under the Curve (AUC) values for</a:t>
            </a:r>
            <a:endParaRPr sz="2000">
              <a:solidFill>
                <a:schemeClr val="dk1"/>
              </a:solidFill>
              <a:latin typeface="Times"/>
              <a:ea typeface="Times"/>
              <a:cs typeface="Times"/>
              <a:sym typeface="Times"/>
            </a:endParaRPr>
          </a:p>
          <a:p>
            <a:pPr marL="0" lvl="0" indent="0" algn="l" rtl="0">
              <a:lnSpc>
                <a:spcPct val="115000"/>
              </a:lnSpc>
              <a:spcBef>
                <a:spcPts val="0"/>
              </a:spcBef>
              <a:spcAft>
                <a:spcPts val="0"/>
              </a:spcAft>
              <a:buClr>
                <a:schemeClr val="dk1"/>
              </a:buClr>
              <a:buSzPts val="1100"/>
              <a:buFont typeface="Arial"/>
              <a:buNone/>
            </a:pPr>
            <a:r>
              <a:rPr lang="en-US" sz="2000">
                <a:solidFill>
                  <a:schemeClr val="dk1"/>
                </a:solidFill>
                <a:latin typeface="Times"/>
                <a:ea typeface="Times"/>
                <a:cs typeface="Times"/>
                <a:sym typeface="Times"/>
              </a:rPr>
              <a:t>both SRC and PRC indicated that the RFDT model had the highest predictive capability.</a:t>
            </a:r>
            <a:endParaRPr sz="2000">
              <a:solidFill>
                <a:schemeClr val="dk1"/>
              </a:solidFill>
              <a:latin typeface="Times"/>
              <a:ea typeface="Times"/>
              <a:cs typeface="Times"/>
              <a:sym typeface="Times"/>
            </a:endParaRPr>
          </a:p>
          <a:p>
            <a:pPr marL="0" lvl="0" indent="0" algn="l" rtl="0">
              <a:lnSpc>
                <a:spcPct val="115000"/>
              </a:lnSpc>
              <a:spcBef>
                <a:spcPts val="0"/>
              </a:spcBef>
              <a:spcAft>
                <a:spcPts val="0"/>
              </a:spcAft>
              <a:buClr>
                <a:schemeClr val="dk1"/>
              </a:buClr>
              <a:buSzPts val="1100"/>
              <a:buFont typeface="Arial"/>
              <a:buNone/>
            </a:pPr>
            <a:endParaRPr sz="2000">
              <a:solidFill>
                <a:schemeClr val="dk1"/>
              </a:solidFill>
              <a:latin typeface="Times"/>
              <a:ea typeface="Times"/>
              <a:cs typeface="Times"/>
              <a:sym typeface="Times"/>
            </a:endParaRPr>
          </a:p>
          <a:p>
            <a:pPr marL="0" lvl="0" indent="0" algn="l" rtl="0">
              <a:lnSpc>
                <a:spcPct val="115000"/>
              </a:lnSpc>
              <a:spcBef>
                <a:spcPts val="0"/>
              </a:spcBef>
              <a:spcAft>
                <a:spcPts val="0"/>
              </a:spcAft>
              <a:buClr>
                <a:schemeClr val="dk1"/>
              </a:buClr>
              <a:buSzPts val="1100"/>
              <a:buFont typeface="Arial"/>
              <a:buNone/>
            </a:pPr>
            <a:r>
              <a:rPr lang="en-US" sz="1600">
                <a:solidFill>
                  <a:schemeClr val="dk1"/>
                </a:solidFill>
                <a:latin typeface="Times"/>
                <a:ea typeface="Times"/>
                <a:cs typeface="Times"/>
                <a:sym typeface="Times"/>
              </a:rPr>
              <a:t>· </a:t>
            </a:r>
            <a:r>
              <a:rPr lang="en-US" sz="2000">
                <a:solidFill>
                  <a:schemeClr val="dk1"/>
                </a:solidFill>
                <a:latin typeface="Times"/>
                <a:ea typeface="Times"/>
                <a:cs typeface="Times"/>
                <a:sym typeface="Times"/>
              </a:rPr>
              <a:t>RFDT: AUC = 0.741</a:t>
            </a:r>
            <a:endParaRPr sz="2000">
              <a:solidFill>
                <a:schemeClr val="dk1"/>
              </a:solidFill>
              <a:latin typeface="Times"/>
              <a:ea typeface="Times"/>
              <a:cs typeface="Times"/>
              <a:sym typeface="Times"/>
            </a:endParaRPr>
          </a:p>
          <a:p>
            <a:pPr marL="0" lvl="0" indent="0" algn="l" rtl="0">
              <a:lnSpc>
                <a:spcPct val="115000"/>
              </a:lnSpc>
              <a:spcBef>
                <a:spcPts val="0"/>
              </a:spcBef>
              <a:spcAft>
                <a:spcPts val="0"/>
              </a:spcAft>
              <a:buClr>
                <a:schemeClr val="dk1"/>
              </a:buClr>
              <a:buSzPts val="1100"/>
              <a:buFont typeface="Arial"/>
              <a:buNone/>
            </a:pPr>
            <a:r>
              <a:rPr lang="en-US" sz="1600">
                <a:solidFill>
                  <a:schemeClr val="dk1"/>
                </a:solidFill>
                <a:latin typeface="Times"/>
                <a:ea typeface="Times"/>
                <a:cs typeface="Times"/>
                <a:sym typeface="Times"/>
              </a:rPr>
              <a:t>· </a:t>
            </a:r>
            <a:r>
              <a:rPr lang="en-US" sz="2000">
                <a:solidFill>
                  <a:schemeClr val="dk1"/>
                </a:solidFill>
                <a:latin typeface="Times"/>
                <a:ea typeface="Times"/>
                <a:cs typeface="Times"/>
                <a:sym typeface="Times"/>
              </a:rPr>
              <a:t>RFANN: AUC = 0.710</a:t>
            </a:r>
            <a:endParaRPr sz="2000">
              <a:solidFill>
                <a:schemeClr val="dk1"/>
              </a:solidFill>
              <a:latin typeface="Times"/>
              <a:ea typeface="Times"/>
              <a:cs typeface="Times"/>
              <a:sym typeface="Times"/>
            </a:endParaRPr>
          </a:p>
          <a:p>
            <a:pPr marL="0" lvl="0" indent="0" algn="l" rtl="0">
              <a:lnSpc>
                <a:spcPct val="115000"/>
              </a:lnSpc>
              <a:spcBef>
                <a:spcPts val="0"/>
              </a:spcBef>
              <a:spcAft>
                <a:spcPts val="0"/>
              </a:spcAft>
              <a:buClr>
                <a:schemeClr val="dk1"/>
              </a:buClr>
              <a:buSzPts val="1100"/>
              <a:buFont typeface="Arial"/>
              <a:buNone/>
            </a:pPr>
            <a:r>
              <a:rPr lang="en-US" sz="2000">
                <a:solidFill>
                  <a:schemeClr val="dk1"/>
                </a:solidFill>
                <a:latin typeface="Times"/>
                <a:ea typeface="Times"/>
                <a:cs typeface="Times"/>
                <a:sym typeface="Times"/>
              </a:rPr>
              <a:t>·RFSVM: AUC = 0.701</a:t>
            </a:r>
            <a:endParaRPr sz="2000">
              <a:solidFill>
                <a:schemeClr val="dk1"/>
              </a:solidFill>
              <a:latin typeface="Times"/>
              <a:ea typeface="Times"/>
              <a:cs typeface="Times"/>
              <a:sym typeface="Times"/>
            </a:endParaRPr>
          </a:p>
          <a:p>
            <a:pPr marL="0" lvl="0" indent="0" algn="l" rtl="0">
              <a:lnSpc>
                <a:spcPct val="115000"/>
              </a:lnSpc>
              <a:spcBef>
                <a:spcPts val="0"/>
              </a:spcBef>
              <a:spcAft>
                <a:spcPts val="0"/>
              </a:spcAft>
              <a:buClr>
                <a:schemeClr val="dk1"/>
              </a:buClr>
              <a:buSzPts val="1100"/>
              <a:buFont typeface="Arial"/>
              <a:buNone/>
            </a:pPr>
            <a:r>
              <a:rPr lang="en-US" sz="2000">
                <a:solidFill>
                  <a:schemeClr val="dk1"/>
                </a:solidFill>
                <a:latin typeface="Times"/>
                <a:ea typeface="Times"/>
                <a:cs typeface="Times"/>
                <a:sym typeface="Times"/>
              </a:rPr>
              <a:t>·RFNB: AUC = 0.640</a:t>
            </a:r>
            <a:endParaRPr/>
          </a:p>
        </p:txBody>
      </p:sp>
      <p:pic>
        <p:nvPicPr>
          <p:cNvPr id="430" name="Google Shape;430;g3311ed088bc_5_90"/>
          <p:cNvPicPr preferRelativeResize="0"/>
          <p:nvPr/>
        </p:nvPicPr>
        <p:blipFill>
          <a:blip r:embed="rId3">
            <a:alphaModFix/>
          </a:blip>
          <a:stretch>
            <a:fillRect/>
          </a:stretch>
        </p:blipFill>
        <p:spPr>
          <a:xfrm>
            <a:off x="5186575" y="1500625"/>
            <a:ext cx="6918499" cy="2782375"/>
          </a:xfrm>
          <a:prstGeom prst="rect">
            <a:avLst/>
          </a:prstGeom>
          <a:noFill/>
          <a:ln>
            <a:noFill/>
          </a:ln>
        </p:spPr>
      </p:pic>
      <p:sp>
        <p:nvSpPr>
          <p:cNvPr id="431" name="Google Shape;431;g3311ed088bc_5_90"/>
          <p:cNvSpPr txBox="1"/>
          <p:nvPr/>
        </p:nvSpPr>
        <p:spPr>
          <a:xfrm>
            <a:off x="5186575" y="4349675"/>
            <a:ext cx="6918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Fig 4.4 Validation of landslide susceptibility maps: </a:t>
            </a:r>
            <a:endParaRPr/>
          </a:p>
          <a:p>
            <a:pPr marL="0" lvl="0" indent="0" algn="ctr" rtl="0">
              <a:spcBef>
                <a:spcPts val="0"/>
              </a:spcBef>
              <a:spcAft>
                <a:spcPts val="0"/>
              </a:spcAft>
              <a:buNone/>
            </a:pPr>
            <a:r>
              <a:rPr lang="en-US"/>
              <a:t>(a) success rate curve and (b) predictive rate curve.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g33712a4e0dd_1_2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29</a:t>
            </a:fld>
            <a:endParaRPr/>
          </a:p>
        </p:txBody>
      </p:sp>
      <p:sp>
        <p:nvSpPr>
          <p:cNvPr id="438" name="Google Shape;438;g33712a4e0dd_1_20"/>
          <p:cNvSpPr txBox="1"/>
          <p:nvPr/>
        </p:nvSpPr>
        <p:spPr>
          <a:xfrm>
            <a:off x="142875" y="446475"/>
            <a:ext cx="4590000" cy="61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800" b="1">
                <a:solidFill>
                  <a:schemeClr val="dk1"/>
                </a:solidFill>
                <a:latin typeface="Times"/>
                <a:ea typeface="Times"/>
                <a:cs typeface="Times"/>
                <a:sym typeface="Times"/>
              </a:rPr>
              <a:t>4.4 Sharma et al., 2023</a:t>
            </a:r>
            <a:r>
              <a:rPr lang="en-US" sz="2400" b="1" u="sng">
                <a:solidFill>
                  <a:schemeClr val="dk1"/>
                </a:solidFill>
              </a:rPr>
              <a:t> </a:t>
            </a:r>
            <a:endParaRPr sz="2400" b="1" u="sng">
              <a:solidFill>
                <a:schemeClr val="dk1"/>
              </a:solidFill>
            </a:endParaRPr>
          </a:p>
        </p:txBody>
      </p:sp>
      <p:sp>
        <p:nvSpPr>
          <p:cNvPr id="439" name="Google Shape;439;g33712a4e0dd_1_20"/>
          <p:cNvSpPr txBox="1"/>
          <p:nvPr/>
        </p:nvSpPr>
        <p:spPr>
          <a:xfrm>
            <a:off x="357175" y="1046775"/>
            <a:ext cx="10108500" cy="1554600"/>
          </a:xfrm>
          <a:prstGeom prst="rect">
            <a:avLst/>
          </a:prstGeom>
          <a:noFill/>
          <a:ln>
            <a:noFill/>
          </a:ln>
        </p:spPr>
        <p:txBody>
          <a:bodyPr spcFirstLastPara="1" wrap="square" lIns="91425" tIns="91425" rIns="91425" bIns="91425" anchor="t" anchorCtr="0">
            <a:spAutoFit/>
          </a:bodyPr>
          <a:lstStyle/>
          <a:p>
            <a:pPr marL="457200" lvl="0" indent="-355600" algn="just" rtl="0">
              <a:lnSpc>
                <a:spcPct val="115000"/>
              </a:lnSpc>
              <a:spcBef>
                <a:spcPts val="0"/>
              </a:spcBef>
              <a:spcAft>
                <a:spcPts val="0"/>
              </a:spcAft>
              <a:buClr>
                <a:schemeClr val="dk1"/>
              </a:buClr>
              <a:buSzPts val="2000"/>
              <a:buFont typeface="Times"/>
              <a:buChar char="➢"/>
            </a:pPr>
            <a:r>
              <a:rPr lang="en-US" sz="2000">
                <a:solidFill>
                  <a:schemeClr val="dk1"/>
                </a:solidFill>
                <a:latin typeface="Times"/>
                <a:ea typeface="Times"/>
                <a:cs typeface="Times"/>
                <a:sym typeface="Times"/>
              </a:rPr>
              <a:t>4.75% area in India is highly susceptible to landslides.</a:t>
            </a:r>
            <a:endParaRPr sz="2000">
              <a:solidFill>
                <a:schemeClr val="dk1"/>
              </a:solidFill>
              <a:latin typeface="Times"/>
              <a:ea typeface="Times"/>
              <a:cs typeface="Times"/>
              <a:sym typeface="Times"/>
            </a:endParaRPr>
          </a:p>
          <a:p>
            <a:pPr marL="914400" lvl="0" indent="0" algn="just" rtl="0">
              <a:lnSpc>
                <a:spcPct val="115000"/>
              </a:lnSpc>
              <a:spcBef>
                <a:spcPts val="0"/>
              </a:spcBef>
              <a:spcAft>
                <a:spcPts val="0"/>
              </a:spcAft>
              <a:buNone/>
            </a:pPr>
            <a:endParaRPr sz="2000">
              <a:solidFill>
                <a:schemeClr val="dk1"/>
              </a:solidFill>
              <a:latin typeface="Times"/>
              <a:ea typeface="Times"/>
              <a:cs typeface="Times"/>
              <a:sym typeface="Times"/>
            </a:endParaRPr>
          </a:p>
          <a:p>
            <a:pPr marL="457200" lvl="0" indent="-355600" algn="just" rtl="0">
              <a:lnSpc>
                <a:spcPct val="115000"/>
              </a:lnSpc>
              <a:spcBef>
                <a:spcPts val="0"/>
              </a:spcBef>
              <a:spcAft>
                <a:spcPts val="0"/>
              </a:spcAft>
              <a:buClr>
                <a:schemeClr val="dk1"/>
              </a:buClr>
              <a:buSzPts val="2000"/>
              <a:buFont typeface="Times"/>
              <a:buChar char="➢"/>
            </a:pPr>
            <a:r>
              <a:rPr lang="en-US" sz="2000">
                <a:solidFill>
                  <a:schemeClr val="dk1"/>
                </a:solidFill>
                <a:latin typeface="Times"/>
                <a:ea typeface="Times"/>
                <a:cs typeface="Times"/>
                <a:sym typeface="Times"/>
              </a:rPr>
              <a:t>New landslide susceptible zones in the Eastern Ghats, which were previously unreported in government records.</a:t>
            </a:r>
            <a:endParaRPr sz="2000">
              <a:solidFill>
                <a:schemeClr val="dk1"/>
              </a:solidFill>
              <a:latin typeface="Times"/>
              <a:ea typeface="Times"/>
              <a:cs typeface="Times"/>
              <a:sym typeface="Times"/>
            </a:endParaRPr>
          </a:p>
        </p:txBody>
      </p:sp>
      <p:sp>
        <p:nvSpPr>
          <p:cNvPr id="440" name="Google Shape;440;g33712a4e0dd_1_20"/>
          <p:cNvSpPr txBox="1"/>
          <p:nvPr/>
        </p:nvSpPr>
        <p:spPr>
          <a:xfrm>
            <a:off x="142863" y="5667325"/>
            <a:ext cx="58221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endParaRPr sz="1800">
              <a:solidFill>
                <a:schemeClr val="dk1"/>
              </a:solidFill>
              <a:latin typeface="Times"/>
              <a:ea typeface="Times"/>
              <a:cs typeface="Times"/>
              <a:sym typeface="Times"/>
            </a:endParaRPr>
          </a:p>
        </p:txBody>
      </p:sp>
      <p:sp>
        <p:nvSpPr>
          <p:cNvPr id="441" name="Google Shape;441;g33712a4e0dd_1_20"/>
          <p:cNvSpPr txBox="1"/>
          <p:nvPr/>
        </p:nvSpPr>
        <p:spPr>
          <a:xfrm>
            <a:off x="5840350" y="5781000"/>
            <a:ext cx="63516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endParaRPr sz="1800">
              <a:solidFill>
                <a:schemeClr val="dk1"/>
              </a:solidFill>
              <a:latin typeface="Times"/>
              <a:ea typeface="Times"/>
              <a:cs typeface="Times"/>
              <a:sym typeface="Times"/>
            </a:endParaRPr>
          </a:p>
        </p:txBody>
      </p:sp>
      <p:pic>
        <p:nvPicPr>
          <p:cNvPr id="442" name="Google Shape;442;g33712a4e0dd_1_20"/>
          <p:cNvPicPr preferRelativeResize="0"/>
          <p:nvPr/>
        </p:nvPicPr>
        <p:blipFill>
          <a:blip r:embed="rId3">
            <a:alphaModFix/>
          </a:blip>
          <a:stretch>
            <a:fillRect/>
          </a:stretch>
        </p:blipFill>
        <p:spPr>
          <a:xfrm>
            <a:off x="1294850" y="2601375"/>
            <a:ext cx="2879125" cy="3179626"/>
          </a:xfrm>
          <a:prstGeom prst="rect">
            <a:avLst/>
          </a:prstGeom>
          <a:noFill/>
          <a:ln>
            <a:noFill/>
          </a:ln>
        </p:spPr>
      </p:pic>
      <p:pic>
        <p:nvPicPr>
          <p:cNvPr id="443" name="Google Shape;443;g33712a4e0dd_1_20"/>
          <p:cNvPicPr preferRelativeResize="0"/>
          <p:nvPr/>
        </p:nvPicPr>
        <p:blipFill>
          <a:blip r:embed="rId4">
            <a:alphaModFix/>
          </a:blip>
          <a:stretch>
            <a:fillRect/>
          </a:stretch>
        </p:blipFill>
        <p:spPr>
          <a:xfrm>
            <a:off x="6266150" y="2601375"/>
            <a:ext cx="3893226" cy="3245149"/>
          </a:xfrm>
          <a:prstGeom prst="rect">
            <a:avLst/>
          </a:prstGeom>
          <a:noFill/>
          <a:ln>
            <a:noFill/>
          </a:ln>
        </p:spPr>
      </p:pic>
      <p:sp>
        <p:nvSpPr>
          <p:cNvPr id="444" name="Google Shape;444;g33712a4e0dd_1_20"/>
          <p:cNvSpPr txBox="1"/>
          <p:nvPr/>
        </p:nvSpPr>
        <p:spPr>
          <a:xfrm>
            <a:off x="1147275" y="5870850"/>
            <a:ext cx="3585600" cy="28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Fig 4.5 Existing government Landslide Inventory (Sharma et al. 2023)</a:t>
            </a:r>
            <a:endParaRPr>
              <a:latin typeface="Times New Roman"/>
              <a:ea typeface="Times New Roman"/>
              <a:cs typeface="Times New Roman"/>
              <a:sym typeface="Times New Roman"/>
            </a:endParaRPr>
          </a:p>
        </p:txBody>
      </p:sp>
      <p:sp>
        <p:nvSpPr>
          <p:cNvPr id="445" name="Google Shape;445;g33712a4e0dd_1_20"/>
          <p:cNvSpPr txBox="1"/>
          <p:nvPr/>
        </p:nvSpPr>
        <p:spPr>
          <a:xfrm>
            <a:off x="6266213" y="5829300"/>
            <a:ext cx="38931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Fig 4.6 Newly identified landslide susceptible zones in Eastern ghats (Sharma et al. 2023)</a:t>
            </a:r>
            <a:endParaRPr>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3</a:t>
            </a:fld>
            <a:endParaRPr/>
          </a:p>
        </p:txBody>
      </p:sp>
      <p:sp>
        <p:nvSpPr>
          <p:cNvPr id="105" name="Google Shape;105;p2"/>
          <p:cNvSpPr txBox="1"/>
          <p:nvPr/>
        </p:nvSpPr>
        <p:spPr>
          <a:xfrm>
            <a:off x="225071" y="576775"/>
            <a:ext cx="47943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1. INTRODUCTION:-</a:t>
            </a:r>
            <a:endParaRPr sz="1800"/>
          </a:p>
        </p:txBody>
      </p:sp>
      <p:sp>
        <p:nvSpPr>
          <p:cNvPr id="106" name="Google Shape;106;p2"/>
          <p:cNvSpPr txBox="1"/>
          <p:nvPr/>
        </p:nvSpPr>
        <p:spPr>
          <a:xfrm>
            <a:off x="352550" y="1296200"/>
            <a:ext cx="11001300" cy="1693200"/>
          </a:xfrm>
          <a:prstGeom prst="rect">
            <a:avLst/>
          </a:prstGeom>
          <a:noFill/>
          <a:ln>
            <a:noFill/>
          </a:ln>
        </p:spPr>
        <p:txBody>
          <a:bodyPr spcFirstLastPara="1" wrap="square" lIns="91425" tIns="45700" rIns="91425" bIns="45700" anchor="t" anchorCtr="0">
            <a:spAutoFit/>
          </a:bodyPr>
          <a:lstStyle/>
          <a:p>
            <a:pPr marL="0" lvl="0" indent="0" algn="l" rtl="0">
              <a:lnSpc>
                <a:spcPct val="150000"/>
              </a:lnSpc>
              <a:spcBef>
                <a:spcPts val="0"/>
              </a:spcBef>
              <a:spcAft>
                <a:spcPts val="0"/>
              </a:spcAft>
              <a:buNone/>
            </a:pPr>
            <a:r>
              <a:rPr lang="en-US" sz="2000">
                <a:solidFill>
                  <a:srgbClr val="171616"/>
                </a:solidFill>
                <a:latin typeface="Noto Sans Symbols"/>
                <a:ea typeface="Noto Sans Symbols"/>
                <a:cs typeface="Noto Sans Symbols"/>
                <a:sym typeface="Noto Sans Symbols"/>
              </a:rPr>
              <a:t>⮚A </a:t>
            </a:r>
            <a:r>
              <a:rPr lang="en-US" sz="2000">
                <a:solidFill>
                  <a:srgbClr val="171616"/>
                </a:solidFill>
              </a:rPr>
              <a:t>Hazard can be defined as “a dangerous condition or event, that threat or have the potential for causing injury to life or damage to property or the environment.”</a:t>
            </a:r>
            <a:endParaRPr sz="2000">
              <a:solidFill>
                <a:srgbClr val="171616"/>
              </a:solidFill>
            </a:endParaRPr>
          </a:p>
          <a:p>
            <a:pPr marL="0" lvl="0" indent="0" algn="l" rtl="0">
              <a:lnSpc>
                <a:spcPct val="150000"/>
              </a:lnSpc>
              <a:spcBef>
                <a:spcPts val="0"/>
              </a:spcBef>
              <a:spcAft>
                <a:spcPts val="0"/>
              </a:spcAft>
              <a:buNone/>
            </a:pPr>
            <a:r>
              <a:rPr lang="en-US" sz="2000">
                <a:solidFill>
                  <a:srgbClr val="171616"/>
                </a:solidFill>
                <a:latin typeface="Noto Sans Symbols"/>
                <a:ea typeface="Noto Sans Symbols"/>
                <a:cs typeface="Noto Sans Symbols"/>
                <a:sym typeface="Noto Sans Symbols"/>
              </a:rPr>
              <a:t>⮚</a:t>
            </a:r>
            <a:r>
              <a:rPr lang="en-US" sz="2000">
                <a:solidFill>
                  <a:srgbClr val="171616"/>
                </a:solidFill>
              </a:rPr>
              <a:t>Hazards can be grouped into two broad categories namely</a:t>
            </a:r>
            <a:r>
              <a:rPr lang="en-US" sz="2000" b="1">
                <a:solidFill>
                  <a:srgbClr val="171616"/>
                </a:solidFill>
              </a:rPr>
              <a:t> natural </a:t>
            </a:r>
            <a:r>
              <a:rPr lang="en-US" sz="2000">
                <a:solidFill>
                  <a:srgbClr val="171616"/>
                </a:solidFill>
              </a:rPr>
              <a:t>and </a:t>
            </a:r>
            <a:r>
              <a:rPr lang="en-US" sz="2000" b="1">
                <a:solidFill>
                  <a:srgbClr val="171616"/>
                </a:solidFill>
              </a:rPr>
              <a:t>manmade</a:t>
            </a:r>
            <a:r>
              <a:rPr lang="en-US" sz="2000">
                <a:solidFill>
                  <a:srgbClr val="171616"/>
                </a:solidFill>
              </a:rPr>
              <a:t>.</a:t>
            </a:r>
            <a:endParaRPr sz="2000">
              <a:solidFill>
                <a:srgbClr val="171616"/>
              </a:solidFill>
            </a:endParaRPr>
          </a:p>
          <a:p>
            <a:pPr marL="0" marR="0" lvl="0" indent="0" algn="l" rtl="0">
              <a:lnSpc>
                <a:spcPct val="150000"/>
              </a:lnSpc>
              <a:spcBef>
                <a:spcPts val="0"/>
              </a:spcBef>
              <a:spcAft>
                <a:spcPts val="0"/>
              </a:spcAft>
              <a:buNone/>
            </a:pPr>
            <a:endParaRPr>
              <a:latin typeface="Times New Roman"/>
              <a:ea typeface="Times New Roman"/>
              <a:cs typeface="Times New Roman"/>
              <a:sym typeface="Times New Roman"/>
            </a:endParaRPr>
          </a:p>
        </p:txBody>
      </p:sp>
      <p:pic>
        <p:nvPicPr>
          <p:cNvPr id="107" name="Google Shape;107;p2"/>
          <p:cNvPicPr preferRelativeResize="0"/>
          <p:nvPr/>
        </p:nvPicPr>
        <p:blipFill>
          <a:blip r:embed="rId3">
            <a:alphaModFix/>
          </a:blip>
          <a:stretch>
            <a:fillRect/>
          </a:stretch>
        </p:blipFill>
        <p:spPr>
          <a:xfrm>
            <a:off x="3392650" y="2668050"/>
            <a:ext cx="4921100" cy="3194126"/>
          </a:xfrm>
          <a:prstGeom prst="rect">
            <a:avLst/>
          </a:prstGeom>
          <a:noFill/>
          <a:ln>
            <a:noFill/>
          </a:ln>
        </p:spPr>
      </p:pic>
      <p:sp>
        <p:nvSpPr>
          <p:cNvPr id="108" name="Google Shape;108;p2"/>
          <p:cNvSpPr txBox="1"/>
          <p:nvPr/>
        </p:nvSpPr>
        <p:spPr>
          <a:xfrm>
            <a:off x="3181600" y="6065725"/>
            <a:ext cx="5057400" cy="21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Fig 1.1 Types of Geohazards ( Qin et al., 2022)</a:t>
            </a:r>
            <a:endParaRPr>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g33712a4e0dd_1_3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30</a:t>
            </a:fld>
            <a:endParaRPr/>
          </a:p>
        </p:txBody>
      </p:sp>
      <p:sp>
        <p:nvSpPr>
          <p:cNvPr id="452" name="Google Shape;452;g33712a4e0dd_1_35"/>
          <p:cNvSpPr txBox="1"/>
          <p:nvPr/>
        </p:nvSpPr>
        <p:spPr>
          <a:xfrm>
            <a:off x="142875" y="446475"/>
            <a:ext cx="4590000" cy="61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800" b="1">
                <a:solidFill>
                  <a:schemeClr val="dk1"/>
                </a:solidFill>
                <a:latin typeface="Times"/>
                <a:ea typeface="Times"/>
                <a:cs typeface="Times"/>
                <a:sym typeface="Times"/>
              </a:rPr>
              <a:t>4.4 Sharma et al., 2023</a:t>
            </a:r>
            <a:r>
              <a:rPr lang="en-US" sz="2400" b="1">
                <a:solidFill>
                  <a:schemeClr val="dk1"/>
                </a:solidFill>
              </a:rPr>
              <a:t> </a:t>
            </a:r>
            <a:endParaRPr sz="2400" b="1">
              <a:solidFill>
                <a:schemeClr val="dk1"/>
              </a:solidFill>
            </a:endParaRPr>
          </a:p>
        </p:txBody>
      </p:sp>
      <p:sp>
        <p:nvSpPr>
          <p:cNvPr id="453" name="Google Shape;453;g33712a4e0dd_1_35"/>
          <p:cNvSpPr txBox="1"/>
          <p:nvPr/>
        </p:nvSpPr>
        <p:spPr>
          <a:xfrm>
            <a:off x="357175" y="1046775"/>
            <a:ext cx="10465200" cy="3678900"/>
          </a:xfrm>
          <a:prstGeom prst="rect">
            <a:avLst/>
          </a:prstGeom>
          <a:noFill/>
          <a:ln>
            <a:noFill/>
          </a:ln>
        </p:spPr>
        <p:txBody>
          <a:bodyPr spcFirstLastPara="1" wrap="square" lIns="91425" tIns="91425" rIns="91425" bIns="91425" anchor="t" anchorCtr="0">
            <a:spAutoFit/>
          </a:bodyPr>
          <a:lstStyle/>
          <a:p>
            <a:pPr marL="457200" lvl="0" indent="-355600" algn="just" rtl="0">
              <a:lnSpc>
                <a:spcPct val="115000"/>
              </a:lnSpc>
              <a:spcBef>
                <a:spcPts val="0"/>
              </a:spcBef>
              <a:spcAft>
                <a:spcPts val="0"/>
              </a:spcAft>
              <a:buClr>
                <a:schemeClr val="dk1"/>
              </a:buClr>
              <a:buSzPts val="2000"/>
              <a:buFont typeface="Times"/>
              <a:buChar char="➢"/>
            </a:pPr>
            <a:r>
              <a:rPr lang="en-US" sz="2000">
                <a:solidFill>
                  <a:schemeClr val="dk1"/>
                </a:solidFill>
                <a:latin typeface="Times"/>
                <a:ea typeface="Times"/>
                <a:cs typeface="Times"/>
                <a:sym typeface="Times"/>
              </a:rPr>
              <a:t>Ensemble model has outperformed all the individual Machine Learning models </a:t>
            </a:r>
            <a:endParaRPr sz="2000">
              <a:solidFill>
                <a:schemeClr val="dk1"/>
              </a:solidFill>
              <a:latin typeface="Times"/>
              <a:ea typeface="Times"/>
              <a:cs typeface="Times"/>
              <a:sym typeface="Times"/>
            </a:endParaRPr>
          </a:p>
          <a:p>
            <a:pPr marL="914400" lvl="0" indent="0" algn="just" rtl="0">
              <a:lnSpc>
                <a:spcPct val="115000"/>
              </a:lnSpc>
              <a:spcBef>
                <a:spcPts val="0"/>
              </a:spcBef>
              <a:spcAft>
                <a:spcPts val="0"/>
              </a:spcAft>
              <a:buNone/>
            </a:pPr>
            <a:endParaRPr sz="2000">
              <a:solidFill>
                <a:schemeClr val="dk1"/>
              </a:solidFill>
              <a:latin typeface="Times"/>
              <a:ea typeface="Times"/>
              <a:cs typeface="Times"/>
              <a:sym typeface="Times"/>
            </a:endParaRPr>
          </a:p>
          <a:p>
            <a:pPr marL="457200" lvl="0" indent="-355600" algn="just" rtl="0">
              <a:lnSpc>
                <a:spcPct val="115000"/>
              </a:lnSpc>
              <a:spcBef>
                <a:spcPts val="0"/>
              </a:spcBef>
              <a:spcAft>
                <a:spcPts val="0"/>
              </a:spcAft>
              <a:buClr>
                <a:schemeClr val="dk1"/>
              </a:buClr>
              <a:buSzPts val="2000"/>
              <a:buFont typeface="Times"/>
              <a:buChar char="➢"/>
            </a:pPr>
            <a:r>
              <a:rPr lang="en-US" sz="2000">
                <a:solidFill>
                  <a:schemeClr val="dk1"/>
                </a:solidFill>
                <a:latin typeface="Times"/>
                <a:ea typeface="Times"/>
                <a:cs typeface="Times"/>
                <a:sym typeface="Times"/>
              </a:rPr>
              <a:t>AUCROC Curve, Matthews Correlation Coefficient (MCC) and Normalized Confusion Matrix were used for the comparative study.</a:t>
            </a:r>
            <a:endParaRPr sz="2000">
              <a:solidFill>
                <a:schemeClr val="dk1"/>
              </a:solidFill>
              <a:latin typeface="Times"/>
              <a:ea typeface="Times"/>
              <a:cs typeface="Times"/>
              <a:sym typeface="Times"/>
            </a:endParaRPr>
          </a:p>
          <a:p>
            <a:pPr marL="914400" lvl="0" indent="0" algn="just" rtl="0">
              <a:lnSpc>
                <a:spcPct val="115000"/>
              </a:lnSpc>
              <a:spcBef>
                <a:spcPts val="0"/>
              </a:spcBef>
              <a:spcAft>
                <a:spcPts val="0"/>
              </a:spcAft>
              <a:buNone/>
            </a:pPr>
            <a:endParaRPr sz="2000">
              <a:solidFill>
                <a:schemeClr val="dk1"/>
              </a:solidFill>
              <a:latin typeface="Times"/>
              <a:ea typeface="Times"/>
              <a:cs typeface="Times"/>
              <a:sym typeface="Times"/>
            </a:endParaRPr>
          </a:p>
          <a:p>
            <a:pPr marL="457200" lvl="0" indent="-355600" algn="just" rtl="0">
              <a:lnSpc>
                <a:spcPct val="115000"/>
              </a:lnSpc>
              <a:spcBef>
                <a:spcPts val="0"/>
              </a:spcBef>
              <a:spcAft>
                <a:spcPts val="0"/>
              </a:spcAft>
              <a:buClr>
                <a:schemeClr val="dk1"/>
              </a:buClr>
              <a:buSzPts val="2000"/>
              <a:buFont typeface="Times"/>
              <a:buChar char="➢"/>
            </a:pPr>
            <a:r>
              <a:rPr lang="en-US" sz="2000">
                <a:solidFill>
                  <a:schemeClr val="dk1"/>
                </a:solidFill>
                <a:latin typeface="Times"/>
                <a:ea typeface="Times"/>
                <a:cs typeface="Times"/>
                <a:sym typeface="Times"/>
              </a:rPr>
              <a:t>Accuracy = 95.73%, Sensitivity = 97.08% and MCC = 0.915</a:t>
            </a:r>
            <a:endParaRPr sz="2000">
              <a:solidFill>
                <a:schemeClr val="dk1"/>
              </a:solidFill>
              <a:latin typeface="Times"/>
              <a:ea typeface="Times"/>
              <a:cs typeface="Times"/>
              <a:sym typeface="Times"/>
            </a:endParaRPr>
          </a:p>
          <a:p>
            <a:pPr marL="914400" lvl="0" indent="0" algn="just" rtl="0">
              <a:lnSpc>
                <a:spcPct val="115000"/>
              </a:lnSpc>
              <a:spcBef>
                <a:spcPts val="0"/>
              </a:spcBef>
              <a:spcAft>
                <a:spcPts val="0"/>
              </a:spcAft>
              <a:buNone/>
            </a:pPr>
            <a:endParaRPr sz="2000">
              <a:solidFill>
                <a:schemeClr val="dk1"/>
              </a:solidFill>
              <a:latin typeface="Times"/>
              <a:ea typeface="Times"/>
              <a:cs typeface="Times"/>
              <a:sym typeface="Times"/>
            </a:endParaRPr>
          </a:p>
          <a:p>
            <a:pPr marL="457200" lvl="0" indent="-355600" algn="just" rtl="0">
              <a:lnSpc>
                <a:spcPct val="115000"/>
              </a:lnSpc>
              <a:spcBef>
                <a:spcPts val="0"/>
              </a:spcBef>
              <a:spcAft>
                <a:spcPts val="0"/>
              </a:spcAft>
              <a:buClr>
                <a:schemeClr val="dk1"/>
              </a:buClr>
              <a:buSzPts val="2000"/>
              <a:buFont typeface="Times"/>
              <a:buChar char="➢"/>
            </a:pPr>
            <a:r>
              <a:rPr lang="en-US" sz="2000">
                <a:solidFill>
                  <a:schemeClr val="dk1"/>
                </a:solidFill>
                <a:latin typeface="Times"/>
                <a:ea typeface="Times"/>
                <a:cs typeface="Times"/>
                <a:sym typeface="Times"/>
              </a:rPr>
              <a:t>India’s first national scale machine learning based Landslide Susceptibility Map (Indian Landslide Susceptibility Map) with a high resolution of 0.001</a:t>
            </a:r>
            <a:r>
              <a:rPr lang="en-US" sz="1800">
                <a:solidFill>
                  <a:schemeClr val="dk1"/>
                </a:solidFill>
                <a:latin typeface="Cambria"/>
                <a:ea typeface="Cambria"/>
                <a:cs typeface="Cambria"/>
                <a:sym typeface="Cambria"/>
              </a:rPr>
              <a:t>°</a:t>
            </a:r>
            <a:endParaRPr sz="1800">
              <a:solidFill>
                <a:schemeClr val="dk1"/>
              </a:solidFill>
              <a:latin typeface="Cambria"/>
              <a:ea typeface="Cambria"/>
              <a:cs typeface="Cambria"/>
              <a:sym typeface="Cambria"/>
            </a:endParaRPr>
          </a:p>
          <a:p>
            <a:pPr marL="914400" lvl="0" indent="0" algn="just" rtl="0">
              <a:lnSpc>
                <a:spcPct val="115000"/>
              </a:lnSpc>
              <a:spcBef>
                <a:spcPts val="0"/>
              </a:spcBef>
              <a:spcAft>
                <a:spcPts val="0"/>
              </a:spcAft>
              <a:buNone/>
            </a:pPr>
            <a:endParaRPr sz="2000">
              <a:solidFill>
                <a:schemeClr val="dk1"/>
              </a:solidFill>
              <a:latin typeface="Times"/>
              <a:ea typeface="Times"/>
              <a:cs typeface="Times"/>
              <a:sym typeface="Times"/>
            </a:endParaRPr>
          </a:p>
        </p:txBody>
      </p:sp>
      <p:sp>
        <p:nvSpPr>
          <p:cNvPr id="454" name="Google Shape;454;g33712a4e0dd_1_35"/>
          <p:cNvSpPr txBox="1"/>
          <p:nvPr/>
        </p:nvSpPr>
        <p:spPr>
          <a:xfrm>
            <a:off x="142863" y="5667325"/>
            <a:ext cx="58221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endParaRPr sz="1800">
              <a:solidFill>
                <a:schemeClr val="dk1"/>
              </a:solidFill>
              <a:latin typeface="Times"/>
              <a:ea typeface="Times"/>
              <a:cs typeface="Times"/>
              <a:sym typeface="Times"/>
            </a:endParaRPr>
          </a:p>
        </p:txBody>
      </p:sp>
      <p:sp>
        <p:nvSpPr>
          <p:cNvPr id="455" name="Google Shape;455;g33712a4e0dd_1_35"/>
          <p:cNvSpPr txBox="1"/>
          <p:nvPr/>
        </p:nvSpPr>
        <p:spPr>
          <a:xfrm>
            <a:off x="5840350" y="5781000"/>
            <a:ext cx="63516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endParaRPr sz="1800">
              <a:solidFill>
                <a:schemeClr val="dk1"/>
              </a:solidFill>
              <a:latin typeface="Times"/>
              <a:ea typeface="Times"/>
              <a:cs typeface="Times"/>
              <a:sym typeface="Time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33712a4e0dd_1_4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31</a:t>
            </a:fld>
            <a:endParaRPr/>
          </a:p>
        </p:txBody>
      </p:sp>
      <p:sp>
        <p:nvSpPr>
          <p:cNvPr id="462" name="Google Shape;462;g33712a4e0dd_1_49"/>
          <p:cNvSpPr txBox="1"/>
          <p:nvPr/>
        </p:nvSpPr>
        <p:spPr>
          <a:xfrm>
            <a:off x="142875" y="446475"/>
            <a:ext cx="4590000" cy="61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800" b="1">
                <a:solidFill>
                  <a:schemeClr val="dk1"/>
                </a:solidFill>
                <a:latin typeface="Times"/>
                <a:ea typeface="Times"/>
                <a:cs typeface="Times"/>
                <a:sym typeface="Times"/>
              </a:rPr>
              <a:t>4.4 Sharma et al., 2023</a:t>
            </a:r>
            <a:r>
              <a:rPr lang="en-US" sz="2400" b="1">
                <a:solidFill>
                  <a:schemeClr val="dk1"/>
                </a:solidFill>
              </a:rPr>
              <a:t> </a:t>
            </a:r>
            <a:endParaRPr sz="2400" b="1">
              <a:solidFill>
                <a:schemeClr val="dk1"/>
              </a:solidFill>
            </a:endParaRPr>
          </a:p>
        </p:txBody>
      </p:sp>
      <p:sp>
        <p:nvSpPr>
          <p:cNvPr id="463" name="Google Shape;463;g33712a4e0dd_1_49"/>
          <p:cNvSpPr txBox="1"/>
          <p:nvPr/>
        </p:nvSpPr>
        <p:spPr>
          <a:xfrm>
            <a:off x="357175" y="1046775"/>
            <a:ext cx="10465200" cy="811200"/>
          </a:xfrm>
          <a:prstGeom prst="rect">
            <a:avLst/>
          </a:prstGeom>
          <a:noFill/>
          <a:ln>
            <a:noFill/>
          </a:ln>
        </p:spPr>
        <p:txBody>
          <a:bodyPr spcFirstLastPara="1" wrap="square" lIns="91425" tIns="91425" rIns="91425" bIns="91425" anchor="t" anchorCtr="0">
            <a:spAutoFit/>
          </a:bodyPr>
          <a:lstStyle/>
          <a:p>
            <a:pPr marL="914400" lvl="0" indent="0" algn="just" rtl="0">
              <a:lnSpc>
                <a:spcPct val="115000"/>
              </a:lnSpc>
              <a:spcBef>
                <a:spcPts val="0"/>
              </a:spcBef>
              <a:spcAft>
                <a:spcPts val="0"/>
              </a:spcAft>
              <a:buNone/>
            </a:pPr>
            <a:endParaRPr sz="1800">
              <a:solidFill>
                <a:schemeClr val="dk1"/>
              </a:solidFill>
              <a:latin typeface="Cambria"/>
              <a:ea typeface="Cambria"/>
              <a:cs typeface="Cambria"/>
              <a:sym typeface="Cambria"/>
            </a:endParaRPr>
          </a:p>
          <a:p>
            <a:pPr marL="914400" lvl="0" indent="0" algn="just" rtl="0">
              <a:lnSpc>
                <a:spcPct val="115000"/>
              </a:lnSpc>
              <a:spcBef>
                <a:spcPts val="0"/>
              </a:spcBef>
              <a:spcAft>
                <a:spcPts val="0"/>
              </a:spcAft>
              <a:buNone/>
            </a:pPr>
            <a:endParaRPr sz="2000">
              <a:solidFill>
                <a:schemeClr val="dk1"/>
              </a:solidFill>
              <a:latin typeface="Times"/>
              <a:ea typeface="Times"/>
              <a:cs typeface="Times"/>
              <a:sym typeface="Times"/>
            </a:endParaRPr>
          </a:p>
        </p:txBody>
      </p:sp>
      <p:sp>
        <p:nvSpPr>
          <p:cNvPr id="464" name="Google Shape;464;g33712a4e0dd_1_49"/>
          <p:cNvSpPr txBox="1"/>
          <p:nvPr/>
        </p:nvSpPr>
        <p:spPr>
          <a:xfrm>
            <a:off x="142863" y="5667325"/>
            <a:ext cx="58221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endParaRPr sz="1800">
              <a:solidFill>
                <a:schemeClr val="dk1"/>
              </a:solidFill>
              <a:latin typeface="Times"/>
              <a:ea typeface="Times"/>
              <a:cs typeface="Times"/>
              <a:sym typeface="Times"/>
            </a:endParaRPr>
          </a:p>
        </p:txBody>
      </p:sp>
      <p:sp>
        <p:nvSpPr>
          <p:cNvPr id="465" name="Google Shape;465;g33712a4e0dd_1_49"/>
          <p:cNvSpPr txBox="1"/>
          <p:nvPr/>
        </p:nvSpPr>
        <p:spPr>
          <a:xfrm>
            <a:off x="5840350" y="5781000"/>
            <a:ext cx="63516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endParaRPr sz="1800">
              <a:solidFill>
                <a:schemeClr val="dk1"/>
              </a:solidFill>
              <a:latin typeface="Times"/>
              <a:ea typeface="Times"/>
              <a:cs typeface="Times"/>
              <a:sym typeface="Times"/>
            </a:endParaRPr>
          </a:p>
        </p:txBody>
      </p:sp>
      <p:pic>
        <p:nvPicPr>
          <p:cNvPr id="466" name="Google Shape;466;g33712a4e0dd_1_49"/>
          <p:cNvPicPr preferRelativeResize="0"/>
          <p:nvPr/>
        </p:nvPicPr>
        <p:blipFill>
          <a:blip r:embed="rId3">
            <a:alphaModFix/>
          </a:blip>
          <a:stretch>
            <a:fillRect/>
          </a:stretch>
        </p:blipFill>
        <p:spPr>
          <a:xfrm>
            <a:off x="1300350" y="1186038"/>
            <a:ext cx="8578847" cy="3504550"/>
          </a:xfrm>
          <a:prstGeom prst="rect">
            <a:avLst/>
          </a:prstGeom>
          <a:noFill/>
          <a:ln>
            <a:noFill/>
          </a:ln>
        </p:spPr>
      </p:pic>
      <p:sp>
        <p:nvSpPr>
          <p:cNvPr id="467" name="Google Shape;467;g33712a4e0dd_1_49"/>
          <p:cNvSpPr txBox="1"/>
          <p:nvPr/>
        </p:nvSpPr>
        <p:spPr>
          <a:xfrm>
            <a:off x="1201450" y="4814550"/>
            <a:ext cx="8963400" cy="7233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1200"/>
              </a:spcBef>
              <a:spcAft>
                <a:spcPts val="1200"/>
              </a:spcAft>
              <a:buNone/>
            </a:pPr>
            <a:r>
              <a:rPr lang="en-US">
                <a:solidFill>
                  <a:schemeClr val="dk1"/>
                </a:solidFill>
                <a:latin typeface="Times New Roman"/>
                <a:ea typeface="Times New Roman"/>
                <a:cs typeface="Times New Roman"/>
                <a:sym typeface="Times New Roman"/>
              </a:rPr>
              <a:t>Fig 4.7 (a) AUCROC curves for individual machine learning models and blended ensemble model               	                   (b) Normalized Confusion Matrix for the ensemble model (Sharma et al., 2023)</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g33712a4e0dd_1_6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32</a:t>
            </a:fld>
            <a:endParaRPr/>
          </a:p>
        </p:txBody>
      </p:sp>
      <p:sp>
        <p:nvSpPr>
          <p:cNvPr id="474" name="Google Shape;474;g33712a4e0dd_1_64"/>
          <p:cNvSpPr txBox="1"/>
          <p:nvPr/>
        </p:nvSpPr>
        <p:spPr>
          <a:xfrm>
            <a:off x="142875" y="446475"/>
            <a:ext cx="4590000" cy="61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800" b="1">
                <a:solidFill>
                  <a:schemeClr val="dk1"/>
                </a:solidFill>
                <a:latin typeface="Times"/>
                <a:ea typeface="Times"/>
                <a:cs typeface="Times"/>
                <a:sym typeface="Times"/>
              </a:rPr>
              <a:t>4.4 Sharma et al., 2023</a:t>
            </a:r>
            <a:r>
              <a:rPr lang="en-US" sz="2400" b="1">
                <a:solidFill>
                  <a:schemeClr val="dk1"/>
                </a:solidFill>
              </a:rPr>
              <a:t> </a:t>
            </a:r>
            <a:endParaRPr sz="2400" b="1">
              <a:solidFill>
                <a:schemeClr val="dk1"/>
              </a:solidFill>
            </a:endParaRPr>
          </a:p>
        </p:txBody>
      </p:sp>
      <p:sp>
        <p:nvSpPr>
          <p:cNvPr id="475" name="Google Shape;475;g33712a4e0dd_1_64"/>
          <p:cNvSpPr txBox="1"/>
          <p:nvPr/>
        </p:nvSpPr>
        <p:spPr>
          <a:xfrm>
            <a:off x="357175" y="1046775"/>
            <a:ext cx="10465200" cy="811200"/>
          </a:xfrm>
          <a:prstGeom prst="rect">
            <a:avLst/>
          </a:prstGeom>
          <a:noFill/>
          <a:ln>
            <a:noFill/>
          </a:ln>
        </p:spPr>
        <p:txBody>
          <a:bodyPr spcFirstLastPara="1" wrap="square" lIns="91425" tIns="91425" rIns="91425" bIns="91425" anchor="t" anchorCtr="0">
            <a:spAutoFit/>
          </a:bodyPr>
          <a:lstStyle/>
          <a:p>
            <a:pPr marL="914400" lvl="0" indent="0" algn="just" rtl="0">
              <a:lnSpc>
                <a:spcPct val="115000"/>
              </a:lnSpc>
              <a:spcBef>
                <a:spcPts val="0"/>
              </a:spcBef>
              <a:spcAft>
                <a:spcPts val="0"/>
              </a:spcAft>
              <a:buNone/>
            </a:pPr>
            <a:endParaRPr sz="1800">
              <a:solidFill>
                <a:schemeClr val="dk1"/>
              </a:solidFill>
              <a:latin typeface="Cambria"/>
              <a:ea typeface="Cambria"/>
              <a:cs typeface="Cambria"/>
              <a:sym typeface="Cambria"/>
            </a:endParaRPr>
          </a:p>
          <a:p>
            <a:pPr marL="914400" lvl="0" indent="0" algn="just" rtl="0">
              <a:lnSpc>
                <a:spcPct val="115000"/>
              </a:lnSpc>
              <a:spcBef>
                <a:spcPts val="0"/>
              </a:spcBef>
              <a:spcAft>
                <a:spcPts val="0"/>
              </a:spcAft>
              <a:buNone/>
            </a:pPr>
            <a:endParaRPr sz="2000">
              <a:solidFill>
                <a:schemeClr val="dk1"/>
              </a:solidFill>
              <a:latin typeface="Times"/>
              <a:ea typeface="Times"/>
              <a:cs typeface="Times"/>
              <a:sym typeface="Times"/>
            </a:endParaRPr>
          </a:p>
        </p:txBody>
      </p:sp>
      <p:sp>
        <p:nvSpPr>
          <p:cNvPr id="476" name="Google Shape;476;g33712a4e0dd_1_64"/>
          <p:cNvSpPr txBox="1"/>
          <p:nvPr/>
        </p:nvSpPr>
        <p:spPr>
          <a:xfrm>
            <a:off x="142863" y="5667325"/>
            <a:ext cx="58221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endParaRPr sz="1800">
              <a:solidFill>
                <a:schemeClr val="dk1"/>
              </a:solidFill>
              <a:latin typeface="Times"/>
              <a:ea typeface="Times"/>
              <a:cs typeface="Times"/>
              <a:sym typeface="Times"/>
            </a:endParaRPr>
          </a:p>
        </p:txBody>
      </p:sp>
      <p:sp>
        <p:nvSpPr>
          <p:cNvPr id="477" name="Google Shape;477;g33712a4e0dd_1_64"/>
          <p:cNvSpPr txBox="1"/>
          <p:nvPr/>
        </p:nvSpPr>
        <p:spPr>
          <a:xfrm>
            <a:off x="5840350" y="5781000"/>
            <a:ext cx="63516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endParaRPr sz="1800">
              <a:solidFill>
                <a:schemeClr val="dk1"/>
              </a:solidFill>
              <a:latin typeface="Times"/>
              <a:ea typeface="Times"/>
              <a:cs typeface="Times"/>
              <a:sym typeface="Times"/>
            </a:endParaRPr>
          </a:p>
        </p:txBody>
      </p:sp>
      <p:pic>
        <p:nvPicPr>
          <p:cNvPr id="478" name="Google Shape;478;g33712a4e0dd_1_64"/>
          <p:cNvPicPr preferRelativeResize="0"/>
          <p:nvPr/>
        </p:nvPicPr>
        <p:blipFill>
          <a:blip r:embed="rId3">
            <a:alphaModFix/>
          </a:blip>
          <a:stretch>
            <a:fillRect/>
          </a:stretch>
        </p:blipFill>
        <p:spPr>
          <a:xfrm>
            <a:off x="419613" y="1305800"/>
            <a:ext cx="5268624" cy="3906513"/>
          </a:xfrm>
          <a:prstGeom prst="rect">
            <a:avLst/>
          </a:prstGeom>
          <a:noFill/>
          <a:ln>
            <a:noFill/>
          </a:ln>
        </p:spPr>
      </p:pic>
      <p:sp>
        <p:nvSpPr>
          <p:cNvPr id="479" name="Google Shape;479;g33712a4e0dd_1_64"/>
          <p:cNvSpPr txBox="1"/>
          <p:nvPr/>
        </p:nvSpPr>
        <p:spPr>
          <a:xfrm>
            <a:off x="0" y="5296575"/>
            <a:ext cx="5964900" cy="4002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1200"/>
              </a:spcBef>
              <a:spcAft>
                <a:spcPts val="1200"/>
              </a:spcAft>
              <a:buNone/>
            </a:pPr>
            <a:r>
              <a:rPr lang="en-US">
                <a:solidFill>
                  <a:schemeClr val="dk1"/>
                </a:solidFill>
                <a:latin typeface="Times New Roman"/>
                <a:ea typeface="Times New Roman"/>
                <a:cs typeface="Times New Roman"/>
                <a:sym typeface="Times New Roman"/>
              </a:rPr>
              <a:t>Fig 4.8 Feature Importance using Random Forest model </a:t>
            </a:r>
            <a:endParaRPr>
              <a:solidFill>
                <a:schemeClr val="dk1"/>
              </a:solidFill>
              <a:latin typeface="Times New Roman"/>
              <a:ea typeface="Times New Roman"/>
              <a:cs typeface="Times New Roman"/>
              <a:sym typeface="Times New Roman"/>
            </a:endParaRPr>
          </a:p>
        </p:txBody>
      </p:sp>
      <p:pic>
        <p:nvPicPr>
          <p:cNvPr id="480" name="Google Shape;480;g33712a4e0dd_1_64"/>
          <p:cNvPicPr preferRelativeResize="0"/>
          <p:nvPr/>
        </p:nvPicPr>
        <p:blipFill>
          <a:blip r:embed="rId4">
            <a:alphaModFix/>
          </a:blip>
          <a:stretch>
            <a:fillRect/>
          </a:stretch>
        </p:blipFill>
        <p:spPr>
          <a:xfrm>
            <a:off x="6289600" y="1305800"/>
            <a:ext cx="5597601" cy="3906525"/>
          </a:xfrm>
          <a:prstGeom prst="rect">
            <a:avLst/>
          </a:prstGeom>
          <a:noFill/>
          <a:ln>
            <a:noFill/>
          </a:ln>
        </p:spPr>
      </p:pic>
      <p:sp>
        <p:nvSpPr>
          <p:cNvPr id="481" name="Google Shape;481;g33712a4e0dd_1_64"/>
          <p:cNvSpPr txBox="1"/>
          <p:nvPr/>
        </p:nvSpPr>
        <p:spPr>
          <a:xfrm>
            <a:off x="6065200" y="5296575"/>
            <a:ext cx="5822100" cy="4002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1200"/>
              </a:spcBef>
              <a:spcAft>
                <a:spcPts val="1200"/>
              </a:spcAft>
              <a:buNone/>
            </a:pPr>
            <a:r>
              <a:rPr lang="en-US">
                <a:solidFill>
                  <a:schemeClr val="dk1"/>
                </a:solidFill>
                <a:latin typeface="Times New Roman"/>
                <a:ea typeface="Times New Roman"/>
                <a:cs typeface="Times New Roman"/>
                <a:sym typeface="Times New Roman"/>
              </a:rPr>
              <a:t>Fig 4.9 Top 10 landslide susceptible states in India (by the percentage of area).</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g33712a4e0dd_1_8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33</a:t>
            </a:fld>
            <a:endParaRPr/>
          </a:p>
        </p:txBody>
      </p:sp>
      <p:sp>
        <p:nvSpPr>
          <p:cNvPr id="488" name="Google Shape;488;g33712a4e0dd_1_82"/>
          <p:cNvSpPr txBox="1"/>
          <p:nvPr/>
        </p:nvSpPr>
        <p:spPr>
          <a:xfrm>
            <a:off x="142875" y="446475"/>
            <a:ext cx="4590000" cy="61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800" b="1">
                <a:solidFill>
                  <a:schemeClr val="dk1"/>
                </a:solidFill>
                <a:latin typeface="Times"/>
                <a:ea typeface="Times"/>
                <a:cs typeface="Times"/>
                <a:sym typeface="Times"/>
              </a:rPr>
              <a:t>5. Conclusion</a:t>
            </a:r>
            <a:endParaRPr sz="2400" b="1">
              <a:solidFill>
                <a:schemeClr val="dk1"/>
              </a:solidFill>
            </a:endParaRPr>
          </a:p>
        </p:txBody>
      </p:sp>
      <p:sp>
        <p:nvSpPr>
          <p:cNvPr id="489" name="Google Shape;489;g33712a4e0dd_1_82"/>
          <p:cNvSpPr txBox="1"/>
          <p:nvPr/>
        </p:nvSpPr>
        <p:spPr>
          <a:xfrm>
            <a:off x="357175" y="1046775"/>
            <a:ext cx="10465200" cy="4802400"/>
          </a:xfrm>
          <a:prstGeom prst="rect">
            <a:avLst/>
          </a:prstGeom>
          <a:noFill/>
          <a:ln>
            <a:noFill/>
          </a:ln>
        </p:spPr>
        <p:txBody>
          <a:bodyPr spcFirstLastPara="1" wrap="square" lIns="91425" tIns="91425" rIns="91425" bIns="91425" anchor="t" anchorCtr="0">
            <a:spAutoFit/>
          </a:bodyPr>
          <a:lstStyle/>
          <a:p>
            <a:pPr marL="457200" lvl="0" indent="-381000" algn="just" rtl="0">
              <a:lnSpc>
                <a:spcPct val="115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Landslides cause huge damage of lives and property across the world and therefore extensive research have been carried out over the years to understand the underlying mechanism</a:t>
            </a:r>
            <a:endParaRPr sz="2400">
              <a:solidFill>
                <a:schemeClr val="dk1"/>
              </a:solidFill>
              <a:latin typeface="Times New Roman"/>
              <a:ea typeface="Times New Roman"/>
              <a:cs typeface="Times New Roman"/>
              <a:sym typeface="Times New Roman"/>
            </a:endParaRPr>
          </a:p>
          <a:p>
            <a:pPr marL="457200" lvl="0" indent="-381000" algn="just" rtl="0">
              <a:lnSpc>
                <a:spcPct val="115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Methods like Random Forest, Support Vector Machine and Artificial Neural Network along with using ensemble approach have been used to develop Landslide Susceptibility Maps for different regions of the world.</a:t>
            </a:r>
            <a:endParaRPr sz="2400">
              <a:solidFill>
                <a:schemeClr val="dk1"/>
              </a:solidFill>
              <a:latin typeface="Times New Roman"/>
              <a:ea typeface="Times New Roman"/>
              <a:cs typeface="Times New Roman"/>
              <a:sym typeface="Times New Roman"/>
            </a:endParaRPr>
          </a:p>
          <a:p>
            <a:pPr marL="457200" lvl="0" indent="-381000" algn="just" rtl="0">
              <a:lnSpc>
                <a:spcPct val="115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Although most of these methods are technologically advanced, yet there are few shortcomings like presence of sensor and calibration noise in the satellite data associated with them.</a:t>
            </a:r>
            <a:endParaRPr sz="2400">
              <a:solidFill>
                <a:schemeClr val="dk1"/>
              </a:solidFill>
              <a:latin typeface="Times New Roman"/>
              <a:ea typeface="Times New Roman"/>
              <a:cs typeface="Times New Roman"/>
              <a:sym typeface="Times New Roman"/>
            </a:endParaRPr>
          </a:p>
          <a:p>
            <a:pPr marL="457200" lvl="0" indent="-381000" algn="just" rtl="0">
              <a:lnSpc>
                <a:spcPct val="115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Therefore, further studies involving a better data set can be adopted to develop more reliable landslide susceptibility maps.</a:t>
            </a:r>
            <a:endParaRPr sz="2400">
              <a:solidFill>
                <a:schemeClr val="dk1"/>
              </a:solidFill>
              <a:latin typeface="Times New Roman"/>
              <a:ea typeface="Times New Roman"/>
              <a:cs typeface="Times New Roman"/>
              <a:sym typeface="Times New Roman"/>
            </a:endParaRPr>
          </a:p>
        </p:txBody>
      </p:sp>
      <p:sp>
        <p:nvSpPr>
          <p:cNvPr id="490" name="Google Shape;490;g33712a4e0dd_1_82"/>
          <p:cNvSpPr txBox="1"/>
          <p:nvPr/>
        </p:nvSpPr>
        <p:spPr>
          <a:xfrm>
            <a:off x="142863" y="5667325"/>
            <a:ext cx="58221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endParaRPr sz="1800">
              <a:solidFill>
                <a:schemeClr val="dk1"/>
              </a:solidFill>
              <a:latin typeface="Times"/>
              <a:ea typeface="Times"/>
              <a:cs typeface="Times"/>
              <a:sym typeface="Times"/>
            </a:endParaRPr>
          </a:p>
        </p:txBody>
      </p:sp>
      <p:sp>
        <p:nvSpPr>
          <p:cNvPr id="491" name="Google Shape;491;g33712a4e0dd_1_82"/>
          <p:cNvSpPr txBox="1"/>
          <p:nvPr/>
        </p:nvSpPr>
        <p:spPr>
          <a:xfrm>
            <a:off x="5840350" y="5781000"/>
            <a:ext cx="63516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endParaRPr sz="1800">
              <a:solidFill>
                <a:schemeClr val="dk1"/>
              </a:solidFill>
              <a:latin typeface="Times"/>
              <a:ea typeface="Times"/>
              <a:cs typeface="Times"/>
              <a:sym typeface="Time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g33719eba151_0_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34</a:t>
            </a:fld>
            <a:endParaRPr/>
          </a:p>
        </p:txBody>
      </p:sp>
      <p:sp>
        <p:nvSpPr>
          <p:cNvPr id="498" name="Google Shape;498;g33719eba151_0_6"/>
          <p:cNvSpPr txBox="1"/>
          <p:nvPr/>
        </p:nvSpPr>
        <p:spPr>
          <a:xfrm>
            <a:off x="142875" y="446475"/>
            <a:ext cx="4590000" cy="61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800" b="1">
                <a:solidFill>
                  <a:schemeClr val="dk1"/>
                </a:solidFill>
                <a:latin typeface="Times"/>
                <a:ea typeface="Times"/>
                <a:cs typeface="Times"/>
                <a:sym typeface="Times"/>
              </a:rPr>
              <a:t>6. References</a:t>
            </a:r>
            <a:endParaRPr sz="2400" b="1">
              <a:solidFill>
                <a:schemeClr val="dk1"/>
              </a:solidFill>
            </a:endParaRPr>
          </a:p>
        </p:txBody>
      </p:sp>
      <p:sp>
        <p:nvSpPr>
          <p:cNvPr id="499" name="Google Shape;499;g33719eba151_0_6"/>
          <p:cNvSpPr txBox="1"/>
          <p:nvPr/>
        </p:nvSpPr>
        <p:spPr>
          <a:xfrm>
            <a:off x="357175" y="1046775"/>
            <a:ext cx="10465200" cy="4603800"/>
          </a:xfrm>
          <a:prstGeom prst="rect">
            <a:avLst/>
          </a:prstGeom>
          <a:noFill/>
          <a:ln>
            <a:noFill/>
          </a:ln>
        </p:spPr>
        <p:txBody>
          <a:bodyPr spcFirstLastPara="1" wrap="square" lIns="91425" tIns="91425" rIns="91425" bIns="91425" anchor="t" anchorCtr="0">
            <a:spAutoFit/>
          </a:bodyPr>
          <a:lstStyle/>
          <a:p>
            <a:pPr marL="457200" lvl="0" indent="-342900" algn="just" rtl="0">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Huang, F., Chen, J., Liu, W., Huang, J., Hong, H., Chen, W., Regional rainfall-induced landslide hazard warning based on landslide susceptibility mapping and a critical rainfall threshold, Geomorphology, Volume 408,2022,108236, ISSN 0169-555X, https://doi.org/10.1016/j.geomorph.2022.108236.</a:t>
            </a:r>
            <a:endParaRPr sz="1800">
              <a:solidFill>
                <a:schemeClr val="dk1"/>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Lee, S., Sambath, T. Landslide susceptibility mapping in the Damrei Romel area, Cambodia using frequency ratio and logistic regression models. Environ Geol 50, 847–855 (2006). https://doi.org/10.1007/s00254-006-0256-7</a:t>
            </a:r>
            <a:endParaRPr sz="1800">
              <a:solidFill>
                <a:schemeClr val="dk1"/>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Pham, B.T, Prakash, I., Dou, J., Singh, S.K, Trinh, P.T, Tran, H.T, Le, T.M, Phong, T.V., Khoi, D.K, Shirzadi, A. &amp; Bui, D.T (2020) A novel hybrid approach of landslide susceptibility modelling using rotation forest ensemble and different base classifiers, Geocarto International, 35:12, 1267-1292, DOI:10.1080/10106049.2018.1559885</a:t>
            </a:r>
            <a:endParaRPr sz="1800">
              <a:solidFill>
                <a:schemeClr val="dk1"/>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Sharma, N., Saharia,M., Ramana,G.V. 2023 High resolution landslide susceptibility mapping using ensemble machine learning and geospatial big data, CATENA,Volume 235, 2023,107653,ISSN 0341-8162, https://doi.org/10.1016/j.catena.2023.107653.</a:t>
            </a:r>
            <a:endParaRPr sz="1800">
              <a:solidFill>
                <a:schemeClr val="dk1"/>
              </a:solidFill>
              <a:latin typeface="Times New Roman"/>
              <a:ea typeface="Times New Roman"/>
              <a:cs typeface="Times New Roman"/>
              <a:sym typeface="Times New Roman"/>
            </a:endParaRPr>
          </a:p>
          <a:p>
            <a:pPr marL="1371600" lvl="0" indent="0" algn="just" rtl="0">
              <a:lnSpc>
                <a:spcPct val="115000"/>
              </a:lnSpc>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00" name="Google Shape;500;g33719eba151_0_6"/>
          <p:cNvSpPr txBox="1"/>
          <p:nvPr/>
        </p:nvSpPr>
        <p:spPr>
          <a:xfrm>
            <a:off x="142863" y="5667325"/>
            <a:ext cx="58221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endParaRPr sz="1800">
              <a:solidFill>
                <a:schemeClr val="dk1"/>
              </a:solidFill>
              <a:latin typeface="Times"/>
              <a:ea typeface="Times"/>
              <a:cs typeface="Times"/>
              <a:sym typeface="Times"/>
            </a:endParaRPr>
          </a:p>
        </p:txBody>
      </p:sp>
      <p:sp>
        <p:nvSpPr>
          <p:cNvPr id="501" name="Google Shape;501;g33719eba151_0_6"/>
          <p:cNvSpPr txBox="1"/>
          <p:nvPr/>
        </p:nvSpPr>
        <p:spPr>
          <a:xfrm>
            <a:off x="5840350" y="5781000"/>
            <a:ext cx="63516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endParaRPr sz="1800">
              <a:solidFill>
                <a:schemeClr val="dk1"/>
              </a:solidFill>
              <a:latin typeface="Times"/>
              <a:ea typeface="Times"/>
              <a:cs typeface="Times"/>
              <a:sym typeface="Time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33719eba151_1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35</a:t>
            </a:fld>
            <a:endParaRPr/>
          </a:p>
        </p:txBody>
      </p:sp>
      <p:sp>
        <p:nvSpPr>
          <p:cNvPr id="508" name="Google Shape;508;g33719eba151_1_0"/>
          <p:cNvSpPr txBox="1"/>
          <p:nvPr/>
        </p:nvSpPr>
        <p:spPr>
          <a:xfrm>
            <a:off x="2496725" y="1339700"/>
            <a:ext cx="6945000" cy="42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509" name="Google Shape;509;g33719eba151_1_0"/>
          <p:cNvPicPr preferRelativeResize="0"/>
          <p:nvPr/>
        </p:nvPicPr>
        <p:blipFill>
          <a:blip r:embed="rId3">
            <a:alphaModFix/>
          </a:blip>
          <a:stretch>
            <a:fillRect/>
          </a:stretch>
        </p:blipFill>
        <p:spPr>
          <a:xfrm>
            <a:off x="0" y="469813"/>
            <a:ext cx="10935101" cy="5944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33712a4e0dd_1_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4</a:t>
            </a:fld>
            <a:endParaRPr/>
          </a:p>
        </p:txBody>
      </p:sp>
      <p:sp>
        <p:nvSpPr>
          <p:cNvPr id="114" name="Google Shape;114;g33712a4e0dd_1_9"/>
          <p:cNvSpPr txBox="1"/>
          <p:nvPr/>
        </p:nvSpPr>
        <p:spPr>
          <a:xfrm>
            <a:off x="225071" y="576775"/>
            <a:ext cx="47943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1.1 Landslide</a:t>
            </a:r>
            <a:endParaRPr sz="1800"/>
          </a:p>
        </p:txBody>
      </p:sp>
      <p:sp>
        <p:nvSpPr>
          <p:cNvPr id="115" name="Google Shape;115;g33712a4e0dd_1_9"/>
          <p:cNvSpPr txBox="1"/>
          <p:nvPr/>
        </p:nvSpPr>
        <p:spPr>
          <a:xfrm>
            <a:off x="352550" y="1296200"/>
            <a:ext cx="6261900" cy="4340700"/>
          </a:xfrm>
          <a:prstGeom prst="rect">
            <a:avLst/>
          </a:prstGeom>
          <a:noFill/>
          <a:ln>
            <a:noFill/>
          </a:ln>
        </p:spPr>
        <p:txBody>
          <a:bodyPr spcFirstLastPara="1" wrap="square" lIns="91425" tIns="45700" rIns="91425" bIns="45700" anchor="t" anchorCtr="0">
            <a:spAutoFit/>
          </a:bodyPr>
          <a:lstStyle/>
          <a:p>
            <a:pPr marL="342900" marR="0" lvl="0" indent="-368300" algn="l" rtl="0">
              <a:lnSpc>
                <a:spcPct val="150000"/>
              </a:lnSpc>
              <a:spcBef>
                <a:spcPts val="0"/>
              </a:spcBef>
              <a:spcAft>
                <a:spcPts val="0"/>
              </a:spcAft>
              <a:buClr>
                <a:srgbClr val="171616"/>
              </a:buClr>
              <a:buSzPts val="2400"/>
              <a:buFont typeface="Times New Roman"/>
              <a:buChar char="⮚"/>
            </a:pPr>
            <a:r>
              <a:rPr lang="en-US" sz="2400">
                <a:latin typeface="Times New Roman"/>
                <a:ea typeface="Times New Roman"/>
                <a:cs typeface="Times New Roman"/>
                <a:sym typeface="Times New Roman"/>
              </a:rPr>
              <a:t>Landslide refers to the sudden movement of materials down a slope.</a:t>
            </a:r>
            <a:endParaRPr sz="2400">
              <a:latin typeface="Times New Roman"/>
              <a:ea typeface="Times New Roman"/>
              <a:cs typeface="Times New Roman"/>
              <a:sym typeface="Times New Roman"/>
            </a:endParaRPr>
          </a:p>
          <a:p>
            <a:pPr marL="342900" marR="0" lvl="0" indent="-368300" algn="l" rtl="0">
              <a:lnSpc>
                <a:spcPct val="150000"/>
              </a:lnSpc>
              <a:spcBef>
                <a:spcPts val="0"/>
              </a:spcBef>
              <a:spcAft>
                <a:spcPts val="0"/>
              </a:spcAft>
              <a:buClr>
                <a:srgbClr val="171616"/>
              </a:buClr>
              <a:buSzPts val="2400"/>
              <a:buFont typeface="Times New Roman"/>
              <a:buChar char="⮚"/>
            </a:pPr>
            <a:r>
              <a:rPr lang="en-US" sz="2400">
                <a:latin typeface="Times New Roman"/>
                <a:ea typeface="Times New Roman"/>
                <a:cs typeface="Times New Roman"/>
                <a:sym typeface="Times New Roman"/>
              </a:rPr>
              <a:t>The materials can be rock, soil or debris.</a:t>
            </a:r>
            <a:endParaRPr sz="2400">
              <a:latin typeface="Times New Roman"/>
              <a:ea typeface="Times New Roman"/>
              <a:cs typeface="Times New Roman"/>
              <a:sym typeface="Times New Roman"/>
            </a:endParaRPr>
          </a:p>
          <a:p>
            <a:pPr marL="342900" marR="0" lvl="0" indent="-368300" algn="just" rtl="0">
              <a:lnSpc>
                <a:spcPct val="150000"/>
              </a:lnSpc>
              <a:spcBef>
                <a:spcPts val="0"/>
              </a:spcBef>
              <a:spcAft>
                <a:spcPts val="0"/>
              </a:spcAft>
              <a:buClr>
                <a:srgbClr val="171616"/>
              </a:buClr>
              <a:buSzPts val="2400"/>
              <a:buFont typeface="Times New Roman"/>
              <a:buChar char="⮚"/>
            </a:pPr>
            <a:r>
              <a:rPr lang="en-US" sz="2400">
                <a:latin typeface="Times New Roman"/>
                <a:ea typeface="Times New Roman"/>
                <a:cs typeface="Times New Roman"/>
                <a:sym typeface="Times New Roman"/>
              </a:rPr>
              <a:t>The most important driving factor behind landslide is when the shear stress being developed due to any external force/mechanism exceeds the shear strength of the material. </a:t>
            </a:r>
            <a:endParaRPr sz="2400">
              <a:latin typeface="Times New Roman"/>
              <a:ea typeface="Times New Roman"/>
              <a:cs typeface="Times New Roman"/>
              <a:sym typeface="Times New Roman"/>
            </a:endParaRPr>
          </a:p>
        </p:txBody>
      </p:sp>
      <p:pic>
        <p:nvPicPr>
          <p:cNvPr id="116" name="Google Shape;116;g33712a4e0dd_1_9"/>
          <p:cNvPicPr preferRelativeResize="0"/>
          <p:nvPr/>
        </p:nvPicPr>
        <p:blipFill>
          <a:blip r:embed="rId3">
            <a:alphaModFix/>
          </a:blip>
          <a:stretch>
            <a:fillRect/>
          </a:stretch>
        </p:blipFill>
        <p:spPr>
          <a:xfrm>
            <a:off x="6614450" y="1389350"/>
            <a:ext cx="5272750" cy="3681988"/>
          </a:xfrm>
          <a:prstGeom prst="rect">
            <a:avLst/>
          </a:prstGeom>
          <a:noFill/>
          <a:ln>
            <a:noFill/>
          </a:ln>
        </p:spPr>
      </p:pic>
      <p:sp>
        <p:nvSpPr>
          <p:cNvPr id="117" name="Google Shape;117;g33712a4e0dd_1_9"/>
          <p:cNvSpPr txBox="1"/>
          <p:nvPr/>
        </p:nvSpPr>
        <p:spPr>
          <a:xfrm>
            <a:off x="6614475" y="5198300"/>
            <a:ext cx="52728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a:solidFill>
                  <a:schemeClr val="dk1"/>
                </a:solidFill>
              </a:rPr>
              <a:t>Fig 1.2 Wayanad Landslide in 2024 (Press Trust of India)</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5</a:t>
            </a:fld>
            <a:endParaRPr/>
          </a:p>
        </p:txBody>
      </p:sp>
      <p:sp>
        <p:nvSpPr>
          <p:cNvPr id="123" name="Google Shape;123;p3"/>
          <p:cNvSpPr txBox="1"/>
          <p:nvPr/>
        </p:nvSpPr>
        <p:spPr>
          <a:xfrm>
            <a:off x="225073" y="576775"/>
            <a:ext cx="4997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1.1 Landslide (contd.)</a:t>
            </a:r>
            <a:endParaRPr sz="1800"/>
          </a:p>
        </p:txBody>
      </p:sp>
      <p:sp>
        <p:nvSpPr>
          <p:cNvPr id="124" name="Google Shape;124;p3"/>
          <p:cNvSpPr txBox="1"/>
          <p:nvPr/>
        </p:nvSpPr>
        <p:spPr>
          <a:xfrm>
            <a:off x="225081" y="1185041"/>
            <a:ext cx="10920000" cy="2318700"/>
          </a:xfrm>
          <a:prstGeom prst="rect">
            <a:avLst/>
          </a:prstGeom>
          <a:noFill/>
          <a:ln>
            <a:noFill/>
          </a:ln>
        </p:spPr>
        <p:txBody>
          <a:bodyPr spcFirstLastPara="1" wrap="square" lIns="91425" tIns="45700" rIns="91425" bIns="45700" anchor="t" anchorCtr="0">
            <a:spAutoFit/>
          </a:bodyPr>
          <a:lstStyle/>
          <a:p>
            <a:pPr marL="285750" marR="0" lvl="0" indent="-298450" algn="just" rtl="0">
              <a:lnSpc>
                <a:spcPct val="158000"/>
              </a:lnSpc>
              <a:spcBef>
                <a:spcPts val="0"/>
              </a:spcBef>
              <a:spcAft>
                <a:spcPts val="0"/>
              </a:spcAft>
              <a:buClr>
                <a:srgbClr val="000000"/>
              </a:buClr>
              <a:buSzPts val="2000"/>
              <a:buFont typeface="Noto Sans Symbols"/>
              <a:buChar char="⮚"/>
            </a:pPr>
            <a:r>
              <a:rPr lang="en-US" sz="2000">
                <a:solidFill>
                  <a:srgbClr val="000000"/>
                </a:solidFill>
                <a:latin typeface="Times New Roman"/>
                <a:ea typeface="Times New Roman"/>
                <a:cs typeface="Times New Roman"/>
                <a:sym typeface="Times New Roman"/>
              </a:rPr>
              <a:t>Landslides, considered among the most devastating natural hazards, are responsible for causing massive damage of lives and property, with some studies estimating landslides being responsible for around 17% of natural deaths around the world (CRED, 2022).</a:t>
            </a:r>
            <a:endParaRPr sz="1600"/>
          </a:p>
          <a:p>
            <a:pPr marL="285750" marR="0" lvl="0" indent="-298450" algn="just" rtl="0">
              <a:lnSpc>
                <a:spcPct val="158000"/>
              </a:lnSpc>
              <a:spcBef>
                <a:spcPts val="15"/>
              </a:spcBef>
              <a:spcAft>
                <a:spcPts val="0"/>
              </a:spcAft>
              <a:buClr>
                <a:srgbClr val="000000"/>
              </a:buClr>
              <a:buSzPts val="2000"/>
              <a:buFont typeface="Noto Sans Symbols"/>
              <a:buChar char="⮚"/>
            </a:pPr>
            <a:r>
              <a:rPr lang="en-US" sz="2000">
                <a:solidFill>
                  <a:srgbClr val="000000"/>
                </a:solidFill>
                <a:latin typeface="Times New Roman"/>
                <a:ea typeface="Times New Roman"/>
                <a:cs typeface="Times New Roman"/>
                <a:sym typeface="Times New Roman"/>
              </a:rPr>
              <a:t>The factors contributing to landslides vary over a large domain.</a:t>
            </a:r>
            <a:endParaRPr sz="2000">
              <a:solidFill>
                <a:srgbClr val="000000"/>
              </a:solidFill>
              <a:latin typeface="Cambria"/>
              <a:ea typeface="Cambria"/>
              <a:cs typeface="Cambria"/>
              <a:sym typeface="Cambria"/>
            </a:endParaRPr>
          </a:p>
          <a:p>
            <a:pPr marL="6350" marR="0" lvl="0" indent="-6350" algn="just" rtl="0">
              <a:lnSpc>
                <a:spcPct val="158000"/>
              </a:lnSpc>
              <a:spcBef>
                <a:spcPts val="15"/>
              </a:spcBef>
              <a:spcAft>
                <a:spcPts val="0"/>
              </a:spcAft>
              <a:buNone/>
            </a:pPr>
            <a:endParaRPr sz="1800">
              <a:solidFill>
                <a:srgbClr val="000000"/>
              </a:solidFill>
              <a:latin typeface="Cambria"/>
              <a:ea typeface="Cambria"/>
              <a:cs typeface="Cambria"/>
              <a:sym typeface="Cambria"/>
            </a:endParaRPr>
          </a:p>
        </p:txBody>
      </p:sp>
      <p:sp>
        <p:nvSpPr>
          <p:cNvPr id="125" name="Google Shape;125;p3"/>
          <p:cNvSpPr txBox="1"/>
          <p:nvPr/>
        </p:nvSpPr>
        <p:spPr>
          <a:xfrm>
            <a:off x="337625" y="3262320"/>
            <a:ext cx="9115800" cy="76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2060"/>
                </a:solidFill>
                <a:latin typeface="Times New Roman"/>
                <a:ea typeface="Times New Roman"/>
                <a:cs typeface="Times New Roman"/>
                <a:sym typeface="Times New Roman"/>
              </a:rPr>
              <a:t>WHAT CAUSES LANDSLIDES ???</a:t>
            </a:r>
            <a:endParaRPr/>
          </a:p>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There are two primary categories of causes of landslides:</a:t>
            </a:r>
            <a:endParaRPr/>
          </a:p>
        </p:txBody>
      </p:sp>
      <p:grpSp>
        <p:nvGrpSpPr>
          <p:cNvPr id="126" name="Google Shape;126;p3"/>
          <p:cNvGrpSpPr/>
          <p:nvPr/>
        </p:nvGrpSpPr>
        <p:grpSpPr>
          <a:xfrm>
            <a:off x="6483152" y="3653810"/>
            <a:ext cx="4661973" cy="2552482"/>
            <a:chOff x="1124" y="161766"/>
            <a:chExt cx="4661973" cy="2552482"/>
          </a:xfrm>
        </p:grpSpPr>
        <p:sp>
          <p:nvSpPr>
            <p:cNvPr id="127" name="Google Shape;127;p3"/>
            <p:cNvSpPr/>
            <p:nvPr/>
          </p:nvSpPr>
          <p:spPr>
            <a:xfrm>
              <a:off x="2332111" y="1216511"/>
              <a:ext cx="1276241" cy="442992"/>
            </a:xfrm>
            <a:custGeom>
              <a:avLst/>
              <a:gdLst/>
              <a:ahLst/>
              <a:cxnLst/>
              <a:rect l="l" t="t" r="r" b="b"/>
              <a:pathLst>
                <a:path w="120000" h="120000" extrusionOk="0">
                  <a:moveTo>
                    <a:pt x="0" y="0"/>
                  </a:moveTo>
                  <a:lnTo>
                    <a:pt x="0" y="60000"/>
                  </a:lnTo>
                  <a:lnTo>
                    <a:pt x="120000" y="60000"/>
                  </a:lnTo>
                  <a:lnTo>
                    <a:pt x="120000" y="120000"/>
                  </a:lnTo>
                </a:path>
              </a:pathLst>
            </a:custGeom>
            <a:noFill/>
            <a:ln w="12700" cap="flat" cmpd="sng">
              <a:solidFill>
                <a:schemeClr val="accent4"/>
              </a:solidFill>
              <a:prstDash val="solid"/>
              <a:miter lim="800000"/>
              <a:headEnd type="none" w="sm" len="sm"/>
              <a:tailEnd type="none" w="sm" len="sm"/>
            </a:ln>
          </p:spPr>
        </p:sp>
        <p:sp>
          <p:nvSpPr>
            <p:cNvPr id="128" name="Google Shape;128;p3"/>
            <p:cNvSpPr/>
            <p:nvPr/>
          </p:nvSpPr>
          <p:spPr>
            <a:xfrm>
              <a:off x="1055869" y="1216511"/>
              <a:ext cx="1276241" cy="442992"/>
            </a:xfrm>
            <a:custGeom>
              <a:avLst/>
              <a:gdLst/>
              <a:ahLst/>
              <a:cxnLst/>
              <a:rect l="l" t="t" r="r" b="b"/>
              <a:pathLst>
                <a:path w="120000" h="120000" extrusionOk="0">
                  <a:moveTo>
                    <a:pt x="120000" y="0"/>
                  </a:moveTo>
                  <a:lnTo>
                    <a:pt x="120000" y="60000"/>
                  </a:lnTo>
                  <a:lnTo>
                    <a:pt x="0" y="60000"/>
                  </a:lnTo>
                  <a:lnTo>
                    <a:pt x="0" y="120000"/>
                  </a:lnTo>
                </a:path>
              </a:pathLst>
            </a:custGeom>
            <a:noFill/>
            <a:ln w="12700" cap="flat" cmpd="sng">
              <a:solidFill>
                <a:schemeClr val="accent4"/>
              </a:solidFill>
              <a:prstDash val="solid"/>
              <a:miter lim="800000"/>
              <a:headEnd type="none" w="sm" len="sm"/>
              <a:tailEnd type="none" w="sm" len="sm"/>
            </a:ln>
          </p:spPr>
        </p:sp>
        <p:sp>
          <p:nvSpPr>
            <p:cNvPr id="129" name="Google Shape;129;p3"/>
            <p:cNvSpPr/>
            <p:nvPr/>
          </p:nvSpPr>
          <p:spPr>
            <a:xfrm>
              <a:off x="1277365" y="161766"/>
              <a:ext cx="2109490" cy="1054745"/>
            </a:xfrm>
            <a:prstGeom prst="rect">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txBox="1"/>
            <p:nvPr/>
          </p:nvSpPr>
          <p:spPr>
            <a:xfrm>
              <a:off x="1277365" y="161766"/>
              <a:ext cx="2109490" cy="1054745"/>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2400"/>
                <a:buFont typeface="Times New Roman"/>
                <a:buNone/>
              </a:pPr>
              <a:r>
                <a:rPr lang="en-US" sz="2400">
                  <a:solidFill>
                    <a:schemeClr val="lt1"/>
                  </a:solidFill>
                  <a:latin typeface="Times New Roman"/>
                  <a:ea typeface="Times New Roman"/>
                  <a:cs typeface="Times New Roman"/>
                  <a:sym typeface="Times New Roman"/>
                </a:rPr>
                <a:t>Causes of landslide</a:t>
              </a:r>
              <a:endParaRPr/>
            </a:p>
          </p:txBody>
        </p:sp>
        <p:sp>
          <p:nvSpPr>
            <p:cNvPr id="131" name="Google Shape;131;p3"/>
            <p:cNvSpPr/>
            <p:nvPr/>
          </p:nvSpPr>
          <p:spPr>
            <a:xfrm>
              <a:off x="1124" y="1659503"/>
              <a:ext cx="2109490" cy="1054745"/>
            </a:xfrm>
            <a:prstGeom prst="rect">
              <a:avLst/>
            </a:prstGeom>
            <a:solidFill>
              <a:schemeClr val="accent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txBox="1"/>
            <p:nvPr/>
          </p:nvSpPr>
          <p:spPr>
            <a:xfrm>
              <a:off x="1124" y="1659503"/>
              <a:ext cx="2109490" cy="1054745"/>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2400"/>
                <a:buFont typeface="Times New Roman"/>
                <a:buNone/>
              </a:pPr>
              <a:r>
                <a:rPr lang="en-US" sz="2400">
                  <a:solidFill>
                    <a:schemeClr val="lt1"/>
                  </a:solidFill>
                  <a:latin typeface="Times New Roman"/>
                  <a:ea typeface="Times New Roman"/>
                  <a:cs typeface="Times New Roman"/>
                  <a:sym typeface="Times New Roman"/>
                </a:rPr>
                <a:t>Natural</a:t>
              </a:r>
              <a:endParaRPr/>
            </a:p>
          </p:txBody>
        </p:sp>
        <p:sp>
          <p:nvSpPr>
            <p:cNvPr id="133" name="Google Shape;133;p3"/>
            <p:cNvSpPr/>
            <p:nvPr/>
          </p:nvSpPr>
          <p:spPr>
            <a:xfrm>
              <a:off x="2553607" y="1659503"/>
              <a:ext cx="2109490" cy="1054745"/>
            </a:xfrm>
            <a:prstGeom prst="rect">
              <a:avLst/>
            </a:prstGeom>
            <a:solidFill>
              <a:schemeClr val="accent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txBox="1"/>
            <p:nvPr/>
          </p:nvSpPr>
          <p:spPr>
            <a:xfrm>
              <a:off x="2553607" y="1659503"/>
              <a:ext cx="2109490" cy="1054745"/>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2400"/>
                <a:buFont typeface="Times New Roman"/>
                <a:buNone/>
              </a:pPr>
              <a:r>
                <a:rPr lang="en-US" sz="2400">
                  <a:solidFill>
                    <a:schemeClr val="lt1"/>
                  </a:solidFill>
                  <a:latin typeface="Times New Roman"/>
                  <a:ea typeface="Times New Roman"/>
                  <a:cs typeface="Times New Roman"/>
                  <a:sym typeface="Times New Roman"/>
                </a:rPr>
                <a:t>Manmade</a:t>
              </a:r>
              <a:endParaRPr/>
            </a:p>
          </p:txBody>
        </p:sp>
      </p:grpSp>
      <p:sp>
        <p:nvSpPr>
          <p:cNvPr id="135" name="Google Shape;135;p3"/>
          <p:cNvSpPr txBox="1"/>
          <p:nvPr/>
        </p:nvSpPr>
        <p:spPr>
          <a:xfrm>
            <a:off x="597350" y="4239500"/>
            <a:ext cx="5277600" cy="19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6</a:t>
            </a:fld>
            <a:endParaRPr/>
          </a:p>
        </p:txBody>
      </p:sp>
      <p:graphicFrame>
        <p:nvGraphicFramePr>
          <p:cNvPr id="142" name="Google Shape;142;p4"/>
          <p:cNvGraphicFramePr/>
          <p:nvPr/>
        </p:nvGraphicFramePr>
        <p:xfrm>
          <a:off x="1328614" y="804071"/>
          <a:ext cx="3000000" cy="3000000"/>
        </p:xfrm>
        <a:graphic>
          <a:graphicData uri="http://schemas.openxmlformats.org/drawingml/2006/table">
            <a:tbl>
              <a:tblPr firstRow="1" bandRow="1">
                <a:noFill/>
                <a:tableStyleId>{A58184D4-4B90-4983-853E-D0870128408B}</a:tableStyleId>
              </a:tblPr>
              <a:tblGrid>
                <a:gridCol w="4547775">
                  <a:extLst>
                    <a:ext uri="{9D8B030D-6E8A-4147-A177-3AD203B41FA5}">
                      <a16:colId xmlns:a16="http://schemas.microsoft.com/office/drawing/2014/main" val="20000"/>
                    </a:ext>
                  </a:extLst>
                </a:gridCol>
                <a:gridCol w="4547775">
                  <a:extLst>
                    <a:ext uri="{9D8B030D-6E8A-4147-A177-3AD203B41FA5}">
                      <a16:colId xmlns:a16="http://schemas.microsoft.com/office/drawing/2014/main" val="20001"/>
                    </a:ext>
                  </a:extLst>
                </a:gridCol>
              </a:tblGrid>
              <a:tr h="815550">
                <a:tc>
                  <a:txBody>
                    <a:bodyPr/>
                    <a:lstStyle/>
                    <a:p>
                      <a:pPr marL="0" marR="0" lvl="0" indent="0" algn="l" rtl="0">
                        <a:spcBef>
                          <a:spcPts val="0"/>
                        </a:spcBef>
                        <a:spcAft>
                          <a:spcPts val="0"/>
                        </a:spcAft>
                        <a:buNone/>
                      </a:pPr>
                      <a:r>
                        <a:rPr lang="en-US" sz="2400" u="none" strike="noStrike" cap="none">
                          <a:latin typeface="Times New Roman"/>
                          <a:ea typeface="Times New Roman"/>
                          <a:cs typeface="Times New Roman"/>
                          <a:sym typeface="Times New Roman"/>
                        </a:rPr>
                        <a:t>NATURAL CAUSES</a:t>
                      </a:r>
                      <a:endParaRPr/>
                    </a:p>
                  </a:txBody>
                  <a:tcPr marL="91450" marR="91450" marT="45725" marB="45725">
                    <a:solidFill>
                      <a:schemeClr val="lt1"/>
                    </a:solidFill>
                  </a:tcPr>
                </a:tc>
                <a:tc>
                  <a:txBody>
                    <a:bodyPr/>
                    <a:lstStyle/>
                    <a:p>
                      <a:pPr marL="0" marR="0" lvl="0" indent="0" algn="l" rtl="0">
                        <a:spcBef>
                          <a:spcPts val="0"/>
                        </a:spcBef>
                        <a:spcAft>
                          <a:spcPts val="0"/>
                        </a:spcAft>
                        <a:buNone/>
                      </a:pPr>
                      <a:r>
                        <a:rPr lang="en-US" sz="2400">
                          <a:latin typeface="Times New Roman"/>
                          <a:ea typeface="Times New Roman"/>
                          <a:cs typeface="Times New Roman"/>
                          <a:sym typeface="Times New Roman"/>
                        </a:rPr>
                        <a:t>HUMAN CAUSES</a:t>
                      </a:r>
                      <a:endParaRPr/>
                    </a:p>
                  </a:txBody>
                  <a:tcPr marL="91450" marR="91450" marT="45725" marB="45725">
                    <a:solidFill>
                      <a:schemeClr val="lt1"/>
                    </a:solidFill>
                  </a:tcPr>
                </a:tc>
                <a:extLst>
                  <a:ext uri="{0D108BD9-81ED-4DB2-BD59-A6C34878D82A}">
                    <a16:rowId xmlns:a16="http://schemas.microsoft.com/office/drawing/2014/main" val="10000"/>
                  </a:ext>
                </a:extLst>
              </a:tr>
              <a:tr h="815550">
                <a:tc>
                  <a:txBody>
                    <a:bodyPr/>
                    <a:lstStyle/>
                    <a:p>
                      <a:pPr marL="285750" marR="0" lvl="0" indent="-285750" algn="l" rtl="0">
                        <a:spcBef>
                          <a:spcPts val="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High rainfall</a:t>
                      </a:r>
                      <a:endParaRPr/>
                    </a:p>
                  </a:txBody>
                  <a:tcPr marL="91450" marR="91450" marT="45725" marB="45725">
                    <a:solidFill>
                      <a:schemeClr val="lt1"/>
                    </a:solidFill>
                  </a:tcPr>
                </a:tc>
                <a:tc>
                  <a:txBody>
                    <a:bodyPr/>
                    <a:lstStyle/>
                    <a:p>
                      <a:pPr marL="285750" marR="0" lvl="0" indent="-285750" algn="l" rtl="0">
                        <a:spcBef>
                          <a:spcPts val="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Excavation of slope </a:t>
                      </a:r>
                      <a:endParaRPr/>
                    </a:p>
                  </a:txBody>
                  <a:tcPr marL="91450" marR="91450" marT="45725" marB="45725">
                    <a:solidFill>
                      <a:schemeClr val="lt1"/>
                    </a:solidFill>
                  </a:tcPr>
                </a:tc>
                <a:extLst>
                  <a:ext uri="{0D108BD9-81ED-4DB2-BD59-A6C34878D82A}">
                    <a16:rowId xmlns:a16="http://schemas.microsoft.com/office/drawing/2014/main" val="10001"/>
                  </a:ext>
                </a:extLst>
              </a:tr>
              <a:tr h="815550">
                <a:tc>
                  <a:txBody>
                    <a:bodyPr/>
                    <a:lstStyle/>
                    <a:p>
                      <a:pPr marL="285750" marR="0" lvl="0" indent="-285750" algn="l" rtl="0">
                        <a:spcBef>
                          <a:spcPts val="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Tectonic Activity</a:t>
                      </a:r>
                      <a:endParaRPr/>
                    </a:p>
                  </a:txBody>
                  <a:tcPr marL="91450" marR="91450" marT="45725" marB="45725">
                    <a:solidFill>
                      <a:schemeClr val="lt1"/>
                    </a:solidFill>
                  </a:tcPr>
                </a:tc>
                <a:tc>
                  <a:txBody>
                    <a:bodyPr/>
                    <a:lstStyle/>
                    <a:p>
                      <a:pPr marL="285750" marR="0" lvl="0" indent="-285750" algn="l" rtl="0">
                        <a:spcBef>
                          <a:spcPts val="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Artificial Vibration</a:t>
                      </a:r>
                      <a:endParaRPr/>
                    </a:p>
                  </a:txBody>
                  <a:tcPr marL="91450" marR="91450" marT="45725" marB="45725">
                    <a:solidFill>
                      <a:schemeClr val="lt1"/>
                    </a:solidFill>
                  </a:tcPr>
                </a:tc>
                <a:extLst>
                  <a:ext uri="{0D108BD9-81ED-4DB2-BD59-A6C34878D82A}">
                    <a16:rowId xmlns:a16="http://schemas.microsoft.com/office/drawing/2014/main" val="10002"/>
                  </a:ext>
                </a:extLst>
              </a:tr>
              <a:tr h="815550">
                <a:tc>
                  <a:txBody>
                    <a:bodyPr/>
                    <a:lstStyle/>
                    <a:p>
                      <a:pPr marL="285750" marR="0" lvl="0" indent="-285750" algn="l" rtl="0">
                        <a:spcBef>
                          <a:spcPts val="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Vegetation Cover </a:t>
                      </a:r>
                      <a:endParaRPr/>
                    </a:p>
                  </a:txBody>
                  <a:tcPr marL="91450" marR="91450" marT="45725" marB="45725">
                    <a:solidFill>
                      <a:schemeClr val="lt1"/>
                    </a:solidFill>
                  </a:tcPr>
                </a:tc>
                <a:tc>
                  <a:txBody>
                    <a:bodyPr/>
                    <a:lstStyle/>
                    <a:p>
                      <a:pPr marL="285750" marR="0" lvl="0" indent="-285750" algn="l" rtl="0">
                        <a:spcBef>
                          <a:spcPts val="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Road cutting</a:t>
                      </a:r>
                      <a:endParaRPr sz="2400">
                        <a:latin typeface="Times New Roman"/>
                        <a:ea typeface="Times New Roman"/>
                        <a:cs typeface="Times New Roman"/>
                        <a:sym typeface="Times New Roman"/>
                      </a:endParaRPr>
                    </a:p>
                    <a:p>
                      <a:pPr marL="457200" marR="0" lvl="0" indent="0" algn="l" rtl="0">
                        <a:spcBef>
                          <a:spcPts val="0"/>
                        </a:spcBef>
                        <a:spcAft>
                          <a:spcPts val="0"/>
                        </a:spcAft>
                        <a:buNone/>
                      </a:pPr>
                      <a:endParaRPr sz="2400">
                        <a:latin typeface="Times New Roman"/>
                        <a:ea typeface="Times New Roman"/>
                        <a:cs typeface="Times New Roman"/>
                        <a:sym typeface="Times New Roman"/>
                      </a:endParaRPr>
                    </a:p>
                  </a:txBody>
                  <a:tcPr marL="91450" marR="91450" marT="45725" marB="45725">
                    <a:solidFill>
                      <a:schemeClr val="lt1"/>
                    </a:solidFill>
                  </a:tcPr>
                </a:tc>
                <a:extLst>
                  <a:ext uri="{0D108BD9-81ED-4DB2-BD59-A6C34878D82A}">
                    <a16:rowId xmlns:a16="http://schemas.microsoft.com/office/drawing/2014/main" val="10003"/>
                  </a:ext>
                </a:extLst>
              </a:tr>
              <a:tr h="815550">
                <a:tc>
                  <a:txBody>
                    <a:bodyPr/>
                    <a:lstStyle/>
                    <a:p>
                      <a:pPr marL="285750" marR="0" lvl="0" indent="-285750" algn="l" rtl="0">
                        <a:spcBef>
                          <a:spcPts val="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Earthquake</a:t>
                      </a:r>
                      <a:endParaRPr/>
                    </a:p>
                  </a:txBody>
                  <a:tcPr marL="91450" marR="91450" marT="45725" marB="45725">
                    <a:solidFill>
                      <a:schemeClr val="lt1"/>
                    </a:solidFill>
                  </a:tcPr>
                </a:tc>
                <a:tc>
                  <a:txBody>
                    <a:bodyPr/>
                    <a:lstStyle/>
                    <a:p>
                      <a:pPr marL="285750" marR="0" lvl="0" indent="-285750" algn="l" rtl="0">
                        <a:spcBef>
                          <a:spcPts val="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Deforestation</a:t>
                      </a:r>
                      <a:endParaRPr/>
                    </a:p>
                  </a:txBody>
                  <a:tcPr marL="91450" marR="91450" marT="45725" marB="45725">
                    <a:solidFill>
                      <a:schemeClr val="lt1"/>
                    </a:solidFill>
                  </a:tcPr>
                </a:tc>
                <a:extLst>
                  <a:ext uri="{0D108BD9-81ED-4DB2-BD59-A6C34878D82A}">
                    <a16:rowId xmlns:a16="http://schemas.microsoft.com/office/drawing/2014/main" val="10004"/>
                  </a:ext>
                </a:extLst>
              </a:tr>
              <a:tr h="815550">
                <a:tc>
                  <a:txBody>
                    <a:bodyPr/>
                    <a:lstStyle/>
                    <a:p>
                      <a:pPr marL="285750" marR="0" lvl="0" indent="-285750" algn="l" rtl="0">
                        <a:spcBef>
                          <a:spcPts val="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Flood etc.</a:t>
                      </a:r>
                      <a:endParaRPr/>
                    </a:p>
                  </a:txBody>
                  <a:tcPr marL="91450" marR="91450" marT="45725" marB="45725">
                    <a:solidFill>
                      <a:schemeClr val="lt1"/>
                    </a:solidFill>
                  </a:tcPr>
                </a:tc>
                <a:tc>
                  <a:txBody>
                    <a:bodyPr/>
                    <a:lstStyle/>
                    <a:p>
                      <a:pPr marL="285750" marR="0" lvl="0" indent="-285750" algn="l" rtl="0">
                        <a:spcBef>
                          <a:spcPts val="0"/>
                        </a:spcBef>
                        <a:spcAft>
                          <a:spcPts val="0"/>
                        </a:spcAft>
                        <a:buClr>
                          <a:schemeClr val="dk1"/>
                        </a:buClr>
                        <a:buSzPts val="2400"/>
                        <a:buFont typeface="Noto Sans Symbols"/>
                        <a:buChar char="▪"/>
                      </a:pPr>
                      <a:r>
                        <a:rPr lang="en-US" sz="2400">
                          <a:latin typeface="Times New Roman"/>
                          <a:ea typeface="Times New Roman"/>
                          <a:cs typeface="Times New Roman"/>
                          <a:sym typeface="Times New Roman"/>
                        </a:rPr>
                        <a:t>Mining etc.</a:t>
                      </a:r>
                      <a:endParaRPr/>
                    </a:p>
                  </a:txBody>
                  <a:tcPr marL="91450" marR="91450" marT="45725" marB="45725">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7</a:t>
            </a:fld>
            <a:endParaRPr/>
          </a:p>
        </p:txBody>
      </p:sp>
      <p:sp>
        <p:nvSpPr>
          <p:cNvPr id="148" name="Google Shape;148;p5"/>
          <p:cNvSpPr txBox="1"/>
          <p:nvPr/>
        </p:nvSpPr>
        <p:spPr>
          <a:xfrm>
            <a:off x="196950" y="675250"/>
            <a:ext cx="6723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p>
        </p:txBody>
      </p:sp>
      <p:pic>
        <p:nvPicPr>
          <p:cNvPr id="149" name="Google Shape;149;p5"/>
          <p:cNvPicPr preferRelativeResize="0"/>
          <p:nvPr/>
        </p:nvPicPr>
        <p:blipFill rotWithShape="1">
          <a:blip r:embed="rId3">
            <a:alphaModFix/>
          </a:blip>
          <a:srcRect/>
          <a:stretch/>
        </p:blipFill>
        <p:spPr>
          <a:xfrm>
            <a:off x="4038421" y="3246104"/>
            <a:ext cx="4115157" cy="365792"/>
          </a:xfrm>
          <a:prstGeom prst="rect">
            <a:avLst/>
          </a:prstGeom>
          <a:noFill/>
          <a:ln>
            <a:noFill/>
          </a:ln>
        </p:spPr>
      </p:pic>
      <p:sp>
        <p:nvSpPr>
          <p:cNvPr id="150" name="Google Shape;150;p5"/>
          <p:cNvSpPr txBox="1"/>
          <p:nvPr/>
        </p:nvSpPr>
        <p:spPr>
          <a:xfrm>
            <a:off x="295425" y="1434896"/>
            <a:ext cx="5144700" cy="785100"/>
          </a:xfrm>
          <a:prstGeom prst="rect">
            <a:avLst/>
          </a:prstGeom>
          <a:noFill/>
          <a:ln>
            <a:noFill/>
          </a:ln>
        </p:spPr>
        <p:txBody>
          <a:bodyPr spcFirstLastPara="1" wrap="square" lIns="91425" tIns="45700" rIns="91425" bIns="45700" anchor="t" anchorCtr="0">
            <a:spAutoFit/>
          </a:bodyPr>
          <a:lstStyle/>
          <a:p>
            <a:pPr marL="457200" marR="0" lvl="0" indent="0" algn="just" rtl="0">
              <a:lnSpc>
                <a:spcPct val="150000"/>
              </a:lnSpc>
              <a:spcBef>
                <a:spcPts val="0"/>
              </a:spcBef>
              <a:spcAft>
                <a:spcPts val="0"/>
              </a:spcAft>
              <a:buNone/>
            </a:pPr>
            <a:endParaRPr sz="1800">
              <a:solidFill>
                <a:schemeClr val="dk1"/>
              </a:solidFill>
              <a:latin typeface="Calibri"/>
              <a:ea typeface="Calibri"/>
              <a:cs typeface="Calibri"/>
              <a:sym typeface="Calibri"/>
            </a:endParaRPr>
          </a:p>
          <a:p>
            <a:pPr marL="457200" marR="0" lvl="0" indent="0" algn="just" rtl="0">
              <a:lnSpc>
                <a:spcPct val="150000"/>
              </a:lnSpc>
              <a:spcBef>
                <a:spcPts val="0"/>
              </a:spcBef>
              <a:spcAft>
                <a:spcPts val="0"/>
              </a:spcAft>
              <a:buNone/>
            </a:pPr>
            <a:endParaRPr sz="1800">
              <a:solidFill>
                <a:schemeClr val="dk1"/>
              </a:solidFill>
              <a:latin typeface="Calibri"/>
              <a:ea typeface="Calibri"/>
              <a:cs typeface="Calibri"/>
              <a:sym typeface="Calibri"/>
            </a:endParaRPr>
          </a:p>
        </p:txBody>
      </p:sp>
      <p:pic>
        <p:nvPicPr>
          <p:cNvPr id="151" name="Google Shape;151;p5"/>
          <p:cNvPicPr preferRelativeResize="0"/>
          <p:nvPr/>
        </p:nvPicPr>
        <p:blipFill>
          <a:blip r:embed="rId4">
            <a:alphaModFix/>
          </a:blip>
          <a:stretch>
            <a:fillRect/>
          </a:stretch>
        </p:blipFill>
        <p:spPr>
          <a:xfrm>
            <a:off x="3539211" y="517500"/>
            <a:ext cx="4916563" cy="5509526"/>
          </a:xfrm>
          <a:prstGeom prst="rect">
            <a:avLst/>
          </a:prstGeom>
          <a:noFill/>
          <a:ln>
            <a:noFill/>
          </a:ln>
        </p:spPr>
      </p:pic>
      <p:sp>
        <p:nvSpPr>
          <p:cNvPr id="152" name="Google Shape;152;p5"/>
          <p:cNvSpPr txBox="1"/>
          <p:nvPr/>
        </p:nvSpPr>
        <p:spPr>
          <a:xfrm>
            <a:off x="4430100" y="6027025"/>
            <a:ext cx="4180500" cy="10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imes New Roman"/>
                <a:ea typeface="Times New Roman"/>
                <a:cs typeface="Times New Roman"/>
                <a:sym typeface="Times New Roman"/>
              </a:rPr>
              <a:t>Fig 1.3 Types of Landslides (USGS)</a:t>
            </a:r>
            <a:endParaRPr>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8</a:t>
            </a:fld>
            <a:endParaRPr/>
          </a:p>
        </p:txBody>
      </p:sp>
      <p:sp>
        <p:nvSpPr>
          <p:cNvPr id="158" name="Google Shape;158;p6"/>
          <p:cNvSpPr txBox="1"/>
          <p:nvPr/>
        </p:nvSpPr>
        <p:spPr>
          <a:xfrm>
            <a:off x="267271" y="731525"/>
            <a:ext cx="34329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2. STUDY AREA:-</a:t>
            </a:r>
            <a:endParaRPr sz="1800"/>
          </a:p>
        </p:txBody>
      </p:sp>
      <p:sp>
        <p:nvSpPr>
          <p:cNvPr id="159" name="Google Shape;159;p6"/>
          <p:cNvSpPr txBox="1"/>
          <p:nvPr/>
        </p:nvSpPr>
        <p:spPr>
          <a:xfrm>
            <a:off x="267286" y="1390133"/>
            <a:ext cx="10822800" cy="4758600"/>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8000"/>
              </a:lnSpc>
              <a:spcBef>
                <a:spcPts val="0"/>
              </a:spcBef>
              <a:spcAft>
                <a:spcPts val="0"/>
              </a:spcAft>
              <a:buClr>
                <a:srgbClr val="000000"/>
              </a:buClr>
              <a:buSzPts val="1800"/>
              <a:buFont typeface="Noto Sans Symbols"/>
              <a:buChar char="⮚"/>
            </a:pPr>
            <a:r>
              <a:rPr lang="en-US" sz="1800">
                <a:solidFill>
                  <a:srgbClr val="000000"/>
                </a:solidFill>
                <a:latin typeface="Times New Roman"/>
                <a:ea typeface="Times New Roman"/>
                <a:cs typeface="Times New Roman"/>
                <a:sym typeface="Times New Roman"/>
              </a:rPr>
              <a:t>The inventory factors that are mainly responsible for the triggering of a landslide event varies from area to area.</a:t>
            </a:r>
            <a:endParaRPr/>
          </a:p>
          <a:p>
            <a:pPr marL="285750" marR="0" lvl="0" indent="-285750" algn="just" rtl="0">
              <a:lnSpc>
                <a:spcPct val="158000"/>
              </a:lnSpc>
              <a:spcBef>
                <a:spcPts val="15"/>
              </a:spcBef>
              <a:spcAft>
                <a:spcPts val="0"/>
              </a:spcAft>
              <a:buClr>
                <a:srgbClr val="000000"/>
              </a:buClr>
              <a:buSzPts val="1800"/>
              <a:buFont typeface="Noto Sans Symbols"/>
              <a:buChar char="⮚"/>
            </a:pPr>
            <a:r>
              <a:rPr lang="en-US" sz="1800">
                <a:solidFill>
                  <a:srgbClr val="000000"/>
                </a:solidFill>
                <a:latin typeface="Times New Roman"/>
                <a:ea typeface="Times New Roman"/>
                <a:cs typeface="Times New Roman"/>
                <a:sym typeface="Times New Roman"/>
              </a:rPr>
              <a:t>The triggering mechanisms for a landslide event to occur are hydrological factors, seismic activity, deforestation, anthropogenic factors etc. </a:t>
            </a:r>
            <a:endParaRPr/>
          </a:p>
          <a:p>
            <a:pPr marL="285750" marR="0" lvl="0" indent="-285750" algn="just" rtl="0">
              <a:lnSpc>
                <a:spcPct val="158000"/>
              </a:lnSpc>
              <a:spcBef>
                <a:spcPts val="15"/>
              </a:spcBef>
              <a:spcAft>
                <a:spcPts val="0"/>
              </a:spcAft>
              <a:buClr>
                <a:srgbClr val="000000"/>
              </a:buClr>
              <a:buSzPts val="1800"/>
              <a:buFont typeface="Noto Sans Symbols"/>
              <a:buChar char="⮚"/>
            </a:pPr>
            <a:r>
              <a:rPr lang="en-US" sz="1800">
                <a:solidFill>
                  <a:srgbClr val="000000"/>
                </a:solidFill>
                <a:latin typeface="Times New Roman"/>
                <a:ea typeface="Times New Roman"/>
                <a:cs typeface="Times New Roman"/>
                <a:sym typeface="Times New Roman"/>
              </a:rPr>
              <a:t>There are several predisposing factors that induces the triggering mechanism for a landslide event to occur which varies for different area. </a:t>
            </a:r>
            <a:endParaRPr/>
          </a:p>
          <a:p>
            <a:pPr marL="285750" marR="0" lvl="0" indent="-285750" algn="just" rtl="0">
              <a:lnSpc>
                <a:spcPct val="158000"/>
              </a:lnSpc>
              <a:spcBef>
                <a:spcPts val="15"/>
              </a:spcBef>
              <a:spcAft>
                <a:spcPts val="0"/>
              </a:spcAft>
              <a:buClr>
                <a:srgbClr val="000000"/>
              </a:buClr>
              <a:buSzPts val="1800"/>
              <a:buFont typeface="Noto Sans Symbols"/>
              <a:buChar char="⮚"/>
            </a:pPr>
            <a:r>
              <a:rPr lang="en-US" sz="1800">
                <a:solidFill>
                  <a:srgbClr val="000000"/>
                </a:solidFill>
                <a:latin typeface="Times New Roman"/>
                <a:ea typeface="Times New Roman"/>
                <a:cs typeface="Times New Roman"/>
                <a:sym typeface="Times New Roman"/>
              </a:rPr>
              <a:t>These predisposing factors are taken into account for landslide susceptibility identification in a particular area.</a:t>
            </a:r>
            <a:endParaRPr/>
          </a:p>
          <a:p>
            <a:pPr marL="285750" marR="0" lvl="0" indent="-285750" algn="just" rtl="0">
              <a:lnSpc>
                <a:spcPct val="158000"/>
              </a:lnSpc>
              <a:spcBef>
                <a:spcPts val="15"/>
              </a:spcBef>
              <a:spcAft>
                <a:spcPts val="0"/>
              </a:spcAft>
              <a:buClr>
                <a:srgbClr val="000000"/>
              </a:buClr>
              <a:buSzPts val="1800"/>
              <a:buFont typeface="Noto Sans Symbols"/>
              <a:buChar char="⮚"/>
            </a:pPr>
            <a:r>
              <a:rPr lang="en-US" sz="1800">
                <a:solidFill>
                  <a:srgbClr val="000000"/>
                </a:solidFill>
                <a:latin typeface="Times New Roman"/>
                <a:ea typeface="Times New Roman"/>
                <a:cs typeface="Times New Roman"/>
                <a:sym typeface="Times New Roman"/>
              </a:rPr>
              <a:t> For our purpose of study, the different study areas that are considered for generating LSM (Landslide Susceptibility Mapping) are Xunwu (</a:t>
            </a:r>
            <a:r>
              <a:rPr lang="en-US" sz="1800">
                <a:latin typeface="Times New Roman"/>
                <a:ea typeface="Times New Roman"/>
                <a:cs typeface="Times New Roman"/>
                <a:sym typeface="Times New Roman"/>
              </a:rPr>
              <a:t>China), </a:t>
            </a:r>
            <a:r>
              <a:rPr lang="en-US" sz="1800">
                <a:solidFill>
                  <a:srgbClr val="000000"/>
                </a:solidFill>
                <a:latin typeface="Times New Roman"/>
                <a:ea typeface="Times New Roman"/>
                <a:cs typeface="Times New Roman"/>
                <a:sym typeface="Times New Roman"/>
              </a:rPr>
              <a:t>Cambodia, Pithoragarh, Uttarakhand</a:t>
            </a:r>
            <a:r>
              <a:rPr lang="en-US" sz="1800">
                <a:latin typeface="Times New Roman"/>
                <a:ea typeface="Times New Roman"/>
                <a:cs typeface="Times New Roman"/>
                <a:sym typeface="Times New Roman"/>
              </a:rPr>
              <a:t> </a:t>
            </a:r>
            <a:r>
              <a:rPr lang="en-US" sz="1800">
                <a:solidFill>
                  <a:srgbClr val="000000"/>
                </a:solidFill>
                <a:latin typeface="Times New Roman"/>
                <a:ea typeface="Times New Roman"/>
                <a:cs typeface="Times New Roman"/>
                <a:sym typeface="Times New Roman"/>
              </a:rPr>
              <a:t>and an overview of landslides across the political boundary of India.</a:t>
            </a:r>
            <a:endParaRPr sz="1800">
              <a:solidFill>
                <a:srgbClr val="000000"/>
              </a:solidFill>
              <a:latin typeface="Times New Roman"/>
              <a:ea typeface="Times New Roman"/>
              <a:cs typeface="Times New Roman"/>
              <a:sym typeface="Times New Roman"/>
            </a:endParaRPr>
          </a:p>
          <a:p>
            <a:pPr marL="6350" marR="0" lvl="0" indent="-6350" algn="just" rtl="0">
              <a:lnSpc>
                <a:spcPct val="158000"/>
              </a:lnSpc>
              <a:spcBef>
                <a:spcPts val="15"/>
              </a:spcBef>
              <a:spcAft>
                <a:spcPts val="0"/>
              </a:spcAft>
              <a:buNone/>
            </a:pPr>
            <a:endParaRPr sz="1800">
              <a:solidFill>
                <a:srgbClr val="000000"/>
              </a:solidFill>
              <a:latin typeface="Times New Roman"/>
              <a:ea typeface="Times New Roman"/>
              <a:cs typeface="Times New Roman"/>
              <a:sym typeface="Times New Roman"/>
            </a:endParaRPr>
          </a:p>
          <a:p>
            <a:pPr marL="6350" marR="0" lvl="0" indent="-6350" algn="just" rtl="0">
              <a:lnSpc>
                <a:spcPct val="158000"/>
              </a:lnSpc>
              <a:spcBef>
                <a:spcPts val="15"/>
              </a:spcBef>
              <a:spcAft>
                <a:spcPts val="0"/>
              </a:spcAft>
              <a:buNone/>
            </a:pPr>
            <a:endParaRPr sz="1800">
              <a:solidFill>
                <a:srgbClr val="000000"/>
              </a:solidFill>
              <a:latin typeface="Cambria"/>
              <a:ea typeface="Cambria"/>
              <a:cs typeface="Cambria"/>
              <a:sym typeface="Cambr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9</a:t>
            </a:fld>
            <a:endParaRPr/>
          </a:p>
        </p:txBody>
      </p:sp>
      <p:pic>
        <p:nvPicPr>
          <p:cNvPr id="165" name="Google Shape;165;p7"/>
          <p:cNvPicPr preferRelativeResize="0"/>
          <p:nvPr/>
        </p:nvPicPr>
        <p:blipFill rotWithShape="1">
          <a:blip r:embed="rId3">
            <a:alphaModFix/>
          </a:blip>
          <a:srcRect/>
          <a:stretch/>
        </p:blipFill>
        <p:spPr>
          <a:xfrm>
            <a:off x="196025" y="774250"/>
            <a:ext cx="7030125" cy="5110724"/>
          </a:xfrm>
          <a:prstGeom prst="rect">
            <a:avLst/>
          </a:prstGeom>
          <a:noFill/>
          <a:ln>
            <a:noFill/>
          </a:ln>
        </p:spPr>
      </p:pic>
      <p:sp>
        <p:nvSpPr>
          <p:cNvPr id="166" name="Google Shape;166;p7"/>
          <p:cNvSpPr txBox="1"/>
          <p:nvPr/>
        </p:nvSpPr>
        <p:spPr>
          <a:xfrm>
            <a:off x="699050" y="5884985"/>
            <a:ext cx="6098400" cy="307800"/>
          </a:xfrm>
          <a:prstGeom prst="rect">
            <a:avLst/>
          </a:prstGeom>
          <a:noFill/>
          <a:ln>
            <a:noFill/>
          </a:ln>
        </p:spPr>
        <p:txBody>
          <a:bodyPr spcFirstLastPara="1" wrap="square" lIns="91425" tIns="45700" rIns="91425" bIns="45700" anchor="t" anchorCtr="0">
            <a:spAutoFit/>
          </a:bodyPr>
          <a:lstStyle/>
          <a:p>
            <a:pPr marL="228600" marR="0" lvl="0" indent="0" algn="ctr" rtl="0">
              <a:lnSpc>
                <a:spcPct val="150000"/>
              </a:lnSpc>
              <a:spcBef>
                <a:spcPts val="0"/>
              </a:spcBef>
              <a:spcAft>
                <a:spcPts val="0"/>
              </a:spcAft>
              <a:buNone/>
            </a:pPr>
            <a:r>
              <a:rPr lang="en-US">
                <a:latin typeface="Times New Roman"/>
                <a:ea typeface="Times New Roman"/>
                <a:cs typeface="Times New Roman"/>
                <a:sym typeface="Times New Roman"/>
              </a:rPr>
              <a:t>Fig 2.1 </a:t>
            </a:r>
            <a:r>
              <a:rPr lang="en-US">
                <a:solidFill>
                  <a:srgbClr val="000000"/>
                </a:solidFill>
                <a:latin typeface="Times New Roman"/>
                <a:ea typeface="Times New Roman"/>
                <a:cs typeface="Times New Roman"/>
                <a:sym typeface="Times New Roman"/>
              </a:rPr>
              <a:t>Study Area Map of Xunwu, China (Huang et al., 2004)</a:t>
            </a:r>
            <a:endParaRPr>
              <a:solidFill>
                <a:srgbClr val="000000"/>
              </a:solidFill>
              <a:latin typeface="Cambria"/>
              <a:ea typeface="Cambria"/>
              <a:cs typeface="Cambria"/>
              <a:sym typeface="Cambria"/>
            </a:endParaRPr>
          </a:p>
        </p:txBody>
      </p:sp>
      <p:sp>
        <p:nvSpPr>
          <p:cNvPr id="167" name="Google Shape;167;p7"/>
          <p:cNvSpPr txBox="1"/>
          <p:nvPr/>
        </p:nvSpPr>
        <p:spPr>
          <a:xfrm>
            <a:off x="7585850" y="2463175"/>
            <a:ext cx="4335000" cy="3421800"/>
          </a:xfrm>
          <a:prstGeom prst="rect">
            <a:avLst/>
          </a:prstGeom>
          <a:noFill/>
          <a:ln>
            <a:noFill/>
          </a:ln>
        </p:spPr>
        <p:txBody>
          <a:bodyPr spcFirstLastPara="1" wrap="square" lIns="91425" tIns="91425" rIns="91425" bIns="91425" anchor="t" anchorCtr="0">
            <a:noAutofit/>
          </a:bodyPr>
          <a:lstStyle/>
          <a:p>
            <a:pPr marL="457200" lvl="0" indent="-355600" algn="just"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Complex geology in East -West direction of Xunwu County.</a:t>
            </a:r>
            <a:endParaRPr sz="2000">
              <a:latin typeface="Times New Roman"/>
              <a:ea typeface="Times New Roman"/>
              <a:cs typeface="Times New Roman"/>
              <a:sym typeface="Times New Roman"/>
            </a:endParaRPr>
          </a:p>
          <a:p>
            <a:pPr marL="457200" lvl="0" indent="-355600" algn="just"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Dense river network.</a:t>
            </a:r>
            <a:endParaRPr sz="2000">
              <a:latin typeface="Times New Roman"/>
              <a:ea typeface="Times New Roman"/>
              <a:cs typeface="Times New Roman"/>
              <a:sym typeface="Times New Roman"/>
            </a:endParaRPr>
          </a:p>
          <a:p>
            <a:pPr marL="457200" lvl="0" indent="-355600" algn="just"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High annual mean rainfall.</a:t>
            </a:r>
            <a:endParaRPr sz="2000">
              <a:latin typeface="Times New Roman"/>
              <a:ea typeface="Times New Roman"/>
              <a:cs typeface="Times New Roman"/>
              <a:sym typeface="Times New Roman"/>
            </a:endParaRPr>
          </a:p>
          <a:p>
            <a:pPr marL="457200" lvl="0" indent="-355600" algn="just" rtl="0">
              <a:lnSpc>
                <a:spcPct val="115000"/>
              </a:lnSpc>
              <a:spcBef>
                <a:spcPts val="0"/>
              </a:spcBef>
              <a:spcAft>
                <a:spcPts val="0"/>
              </a:spcAft>
              <a:buSzPts val="2000"/>
              <a:buFont typeface="Times New Roman"/>
              <a:buChar char="➢"/>
            </a:pPr>
            <a:r>
              <a:rPr lang="en-US" sz="2000">
                <a:latin typeface="Times New Roman"/>
                <a:ea typeface="Times New Roman"/>
                <a:cs typeface="Times New Roman"/>
                <a:sym typeface="Times New Roman"/>
              </a:rPr>
              <a:t>Recorded data of historical landslides are much higher in last 40 years (like 325 landslides). </a:t>
            </a:r>
            <a:endParaRPr sz="2000">
              <a:latin typeface="Times New Roman"/>
              <a:ea typeface="Times New Roman"/>
              <a:cs typeface="Times New Roman"/>
              <a:sym typeface="Times New Roman"/>
            </a:endParaRPr>
          </a:p>
        </p:txBody>
      </p:sp>
      <p:sp>
        <p:nvSpPr>
          <p:cNvPr id="168" name="Google Shape;168;p7"/>
          <p:cNvSpPr txBox="1"/>
          <p:nvPr/>
        </p:nvSpPr>
        <p:spPr>
          <a:xfrm>
            <a:off x="7513350" y="1556875"/>
            <a:ext cx="4262700" cy="9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latin typeface="Times New Roman"/>
                <a:ea typeface="Times New Roman"/>
                <a:cs typeface="Times New Roman"/>
                <a:sym typeface="Times New Roman"/>
              </a:rPr>
              <a:t>Why this study area?</a:t>
            </a:r>
            <a:endParaRPr sz="2800" b="1">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2585</Words>
  <Application>Microsoft Office PowerPoint</Application>
  <PresentationFormat>Widescreen</PresentationFormat>
  <Paragraphs>369</Paragraphs>
  <Slides>35</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Calibri</vt:lpstr>
      <vt:lpstr>Noto Sans Symbols</vt:lpstr>
      <vt:lpstr>Arial</vt:lpstr>
      <vt:lpstr>Times New Roman</vt:lpstr>
      <vt:lpstr>Times</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Altmash</dc:creator>
  <cp:lastModifiedBy>ALTMASH</cp:lastModifiedBy>
  <cp:revision>3</cp:revision>
  <dcterms:created xsi:type="dcterms:W3CDTF">2025-02-17T05:20:14Z</dcterms:created>
  <dcterms:modified xsi:type="dcterms:W3CDTF">2025-09-14T09:11:49Z</dcterms:modified>
</cp:coreProperties>
</file>